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92" r:id="rId3"/>
    <p:sldId id="303" r:id="rId4"/>
    <p:sldId id="257" r:id="rId5"/>
    <p:sldId id="287" r:id="rId6"/>
    <p:sldId id="288" r:id="rId7"/>
    <p:sldId id="293" r:id="rId8"/>
    <p:sldId id="258" r:id="rId9"/>
    <p:sldId id="280" r:id="rId10"/>
    <p:sldId id="261" r:id="rId11"/>
    <p:sldId id="262" r:id="rId12"/>
    <p:sldId id="263" r:id="rId13"/>
    <p:sldId id="296" r:id="rId14"/>
    <p:sldId id="299" r:id="rId15"/>
    <p:sldId id="284" r:id="rId16"/>
    <p:sldId id="302" r:id="rId17"/>
    <p:sldId id="282" r:id="rId18"/>
    <p:sldId id="300" r:id="rId19"/>
    <p:sldId id="301" r:id="rId20"/>
    <p:sldId id="289" r:id="rId21"/>
    <p:sldId id="295" r:id="rId22"/>
    <p:sldId id="265" r:id="rId23"/>
    <p:sldId id="294" r:id="rId24"/>
    <p:sldId id="297" r:id="rId25"/>
    <p:sldId id="290" r:id="rId26"/>
    <p:sldId id="298" r:id="rId27"/>
    <p:sldId id="264" r:id="rId28"/>
    <p:sldId id="278"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0134" autoAdjust="0"/>
  </p:normalViewPr>
  <p:slideViewPr>
    <p:cSldViewPr snapToGrid="0">
      <p:cViewPr varScale="1">
        <p:scale>
          <a:sx n="91" d="100"/>
          <a:sy n="91" d="100"/>
        </p:scale>
        <p:origin x="10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04/12/2023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14</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talk about the potential knock back gameplay improvement we didn’t have time</a:t>
            </a:r>
          </a:p>
          <a:p>
            <a:endParaRPr lang="en-GB" dirty="0"/>
          </a:p>
          <a:p>
            <a:r>
              <a:rPr lang="en-GB" dirty="0"/>
              <a:t>We wanted a better knockback system in place for hitting enemies, but due to time we couldn’t improve on that as we wanted to focus on gameplay and game feel more, so it was an overall more enjoying experience. We also wanted to add it so the player could be knocked out/knocked down in ragdoll </a:t>
            </a:r>
            <a:r>
              <a:rPr lang="en-GB"/>
              <a:t>before being </a:t>
            </a:r>
            <a:r>
              <a:rPr lang="en-GB" dirty="0"/>
              <a:t>able to get back up and try adjust to the enemies again in a panic like state as o make the player think on their feet.</a:t>
            </a:r>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37166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p:txBody>
      </p:sp>
      <p:sp>
        <p:nvSpPr>
          <p:cNvPr id="4" name="Slide Number Placeholder 3"/>
          <p:cNvSpPr>
            <a:spLocks noGrp="1"/>
          </p:cNvSpPr>
          <p:nvPr>
            <p:ph type="sldNum" sz="quarter" idx="5"/>
          </p:nvPr>
        </p:nvSpPr>
        <p:spPr/>
        <p:txBody>
          <a:bodyPr/>
          <a:lstStyle/>
          <a:p>
            <a:fld id="{D836FB3E-CF55-4E45-A9DF-53B34A9308C8}" type="slidenum">
              <a:rPr lang="en-GB" smtClean="0"/>
              <a:t>16</a:t>
            </a:fld>
            <a:endParaRPr lang="en-GB"/>
          </a:p>
        </p:txBody>
      </p:sp>
    </p:spTree>
    <p:extLst>
      <p:ext uri="{BB962C8B-B14F-4D97-AF65-F5344CB8AC3E}">
        <p14:creationId xmlns:p14="http://schemas.microsoft.com/office/powerpoint/2010/main" val="3733014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8.jpeg"/><Relationship Id="rId4" Type="http://schemas.openxmlformats.org/officeDocument/2006/relationships/image" Target="../media/image3.jpeg"/><Relationship Id="rId9"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pic>
        <p:nvPicPr>
          <p:cNvPr id="4" name="Picture 3">
            <a:extLst>
              <a:ext uri="{FF2B5EF4-FFF2-40B4-BE49-F238E27FC236}">
                <a16:creationId xmlns:a16="http://schemas.microsoft.com/office/drawing/2014/main" id="{EC6D6E17-C299-008E-B444-293A21BA0AB2}"/>
              </a:ext>
            </a:extLst>
          </p:cNvPr>
          <p:cNvPicPr>
            <a:picLocks noChangeAspect="1"/>
          </p:cNvPicPr>
          <p:nvPr/>
        </p:nvPicPr>
        <p:blipFill rotWithShape="1">
          <a:blip r:embed="rId2"/>
          <a:srcRect l="61266" t="5324" r="7937" b="80601"/>
          <a:stretch/>
        </p:blipFill>
        <p:spPr>
          <a:xfrm>
            <a:off x="5569395" y="4822275"/>
            <a:ext cx="1014918" cy="965299"/>
          </a:xfrm>
          <a:prstGeom prst="rect">
            <a:avLst/>
          </a:prstGeom>
        </p:spPr>
      </p:pic>
      <p:pic>
        <p:nvPicPr>
          <p:cNvPr id="5" name="Picture 4">
            <a:extLst>
              <a:ext uri="{FF2B5EF4-FFF2-40B4-BE49-F238E27FC236}">
                <a16:creationId xmlns:a16="http://schemas.microsoft.com/office/drawing/2014/main" id="{626121D3-8E3C-CCB1-FC73-03FA1BF4B7C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819" b="32349" l="64525" r="89385">
                        <a14:foregroundMark x1="64804" y1="32483" x2="64804" y2="31946"/>
                        <a14:foregroundMark x1="79050" y1="23893" x2="70950" y2="23356"/>
                        <a14:foregroundMark x1="89385" y1="24027" x2="88827" y2="23624"/>
                      </a14:backgroundRemoval>
                    </a14:imgEffect>
                  </a14:imgLayer>
                </a14:imgProps>
              </a:ext>
            </a:extLst>
          </a:blip>
          <a:srcRect l="62447" t="21882" r="7937" b="66525"/>
          <a:stretch/>
        </p:blipFill>
        <p:spPr>
          <a:xfrm>
            <a:off x="8455263" y="5118455"/>
            <a:ext cx="976008" cy="795065"/>
          </a:xfrm>
          <a:prstGeom prst="rect">
            <a:avLst/>
          </a:prstGeom>
        </p:spPr>
      </p:pic>
      <p:pic>
        <p:nvPicPr>
          <p:cNvPr id="6" name="Picture 2" descr="Image result for gang beasts punch force mod">
            <a:extLst>
              <a:ext uri="{FF2B5EF4-FFF2-40B4-BE49-F238E27FC236}">
                <a16:creationId xmlns:a16="http://schemas.microsoft.com/office/drawing/2014/main" id="{F6A36327-8E5F-2DBA-D81A-9299BF34A3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9431270" y="4822275"/>
            <a:ext cx="2571059" cy="1559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69D1E3-7B52-C311-7DE9-749BEA6C4C3A}"/>
              </a:ext>
            </a:extLst>
          </p:cNvPr>
          <p:cNvPicPr>
            <a:picLocks noChangeAspect="1"/>
          </p:cNvPicPr>
          <p:nvPr/>
        </p:nvPicPr>
        <p:blipFill rotWithShape="1">
          <a:blip r:embed="rId2"/>
          <a:srcRect l="61266" t="5324" r="7937" b="80601"/>
          <a:stretch/>
        </p:blipFill>
        <p:spPr>
          <a:xfrm>
            <a:off x="7129871" y="4635806"/>
            <a:ext cx="1014918" cy="965299"/>
          </a:xfrm>
          <a:prstGeom prst="rect">
            <a:avLst/>
          </a:prstGeom>
        </p:spPr>
      </p:pic>
      <p:pic>
        <p:nvPicPr>
          <p:cNvPr id="8" name="Picture 7">
            <a:extLst>
              <a:ext uri="{FF2B5EF4-FFF2-40B4-BE49-F238E27FC236}">
                <a16:creationId xmlns:a16="http://schemas.microsoft.com/office/drawing/2014/main" id="{2396B002-3C99-3B76-4CE0-7300824E0DBC}"/>
              </a:ext>
            </a:extLst>
          </p:cNvPr>
          <p:cNvPicPr>
            <a:picLocks noChangeAspect="1"/>
          </p:cNvPicPr>
          <p:nvPr/>
        </p:nvPicPr>
        <p:blipFill rotWithShape="1">
          <a:blip r:embed="rId2"/>
          <a:srcRect l="61266" t="5324" r="7937" b="80601"/>
          <a:stretch/>
        </p:blipFill>
        <p:spPr>
          <a:xfrm>
            <a:off x="6654029" y="5422675"/>
            <a:ext cx="1014918" cy="965299"/>
          </a:xfrm>
          <a:prstGeom prst="rect">
            <a:avLst/>
          </a:prstGeom>
        </p:spPr>
      </p:pic>
      <p:cxnSp>
        <p:nvCxnSpPr>
          <p:cNvPr id="9" name="Straight Connector 8">
            <a:extLst>
              <a:ext uri="{FF2B5EF4-FFF2-40B4-BE49-F238E27FC236}">
                <a16:creationId xmlns:a16="http://schemas.microsoft.com/office/drawing/2014/main" id="{251E7B5A-ECA8-3316-5A9A-84196669E20D}"/>
              </a:ext>
            </a:extLst>
          </p:cNvPr>
          <p:cNvCxnSpPr>
            <a:cxnSpLocks/>
          </p:cNvCxnSpPr>
          <p:nvPr/>
        </p:nvCxnSpPr>
        <p:spPr>
          <a:xfrm flipH="1">
            <a:off x="6258230" y="4877130"/>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3D64D2-3286-2EE9-9F8F-76500FA4E38B}"/>
              </a:ext>
            </a:extLst>
          </p:cNvPr>
          <p:cNvCxnSpPr>
            <a:cxnSpLocks/>
          </p:cNvCxnSpPr>
          <p:nvPr/>
        </p:nvCxnSpPr>
        <p:spPr>
          <a:xfrm flipH="1">
            <a:off x="8390815" y="5185849"/>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3B69A09-6C84-3FC9-BF5B-E20C78BA6DD5}"/>
              </a:ext>
            </a:extLst>
          </p:cNvPr>
          <p:cNvCxnSpPr>
            <a:cxnSpLocks/>
          </p:cNvCxnSpPr>
          <p:nvPr/>
        </p:nvCxnSpPr>
        <p:spPr>
          <a:xfrm flipH="1">
            <a:off x="7787700" y="5753215"/>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0F945CF-F7B4-4EDD-11E6-6774044F572D}"/>
              </a:ext>
            </a:extLst>
          </p:cNvPr>
          <p:cNvCxnSpPr>
            <a:cxnSpLocks/>
          </p:cNvCxnSpPr>
          <p:nvPr/>
        </p:nvCxnSpPr>
        <p:spPr>
          <a:xfrm flipH="1" flipV="1">
            <a:off x="7941318" y="6112063"/>
            <a:ext cx="284124" cy="123801"/>
          </a:xfrm>
          <a:prstGeom prst="line">
            <a:avLst/>
          </a:prstGeom>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10962385-5AA9-AF9C-3F25-F269DBB31F60}"/>
              </a:ext>
            </a:extLst>
          </p:cNvPr>
          <p:cNvGrpSpPr/>
          <p:nvPr/>
        </p:nvGrpSpPr>
        <p:grpSpPr>
          <a:xfrm rot="18461864">
            <a:off x="11343005" y="4005496"/>
            <a:ext cx="809952" cy="656730"/>
            <a:chOff x="5811970" y="4568844"/>
            <a:chExt cx="685189" cy="482649"/>
          </a:xfrm>
        </p:grpSpPr>
        <p:cxnSp>
          <p:nvCxnSpPr>
            <p:cNvPr id="14" name="Straight Connector 13">
              <a:extLst>
                <a:ext uri="{FF2B5EF4-FFF2-40B4-BE49-F238E27FC236}">
                  <a16:creationId xmlns:a16="http://schemas.microsoft.com/office/drawing/2014/main" id="{899B76BA-DAAA-AF74-4C6C-1D4D73CDA2A9}"/>
                </a:ext>
              </a:extLst>
            </p:cNvPr>
            <p:cNvCxnSpPr>
              <a:cxnSpLocks/>
            </p:cNvCxnSpPr>
            <p:nvPr/>
          </p:nvCxnSpPr>
          <p:spPr>
            <a:xfrm flipH="1">
              <a:off x="5877531" y="4712406"/>
              <a:ext cx="536235" cy="19552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557E761-5A17-1E1F-33F8-B8E2CA279324}"/>
                </a:ext>
              </a:extLst>
            </p:cNvPr>
            <p:cNvCxnSpPr>
              <a:cxnSpLocks/>
            </p:cNvCxnSpPr>
            <p:nvPr/>
          </p:nvCxnSpPr>
          <p:spPr>
            <a:xfrm flipH="1">
              <a:off x="5995884" y="4568844"/>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6605FDC-C7E4-C743-EB68-CC3A4ABC263A}"/>
                </a:ext>
              </a:extLst>
            </p:cNvPr>
            <p:cNvCxnSpPr>
              <a:cxnSpLocks/>
            </p:cNvCxnSpPr>
            <p:nvPr/>
          </p:nvCxnSpPr>
          <p:spPr>
            <a:xfrm flipH="1" flipV="1">
              <a:off x="5834670" y="476152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BAB939D4-C53B-2D34-870F-C009778C5253}"/>
                </a:ext>
              </a:extLst>
            </p:cNvPr>
            <p:cNvCxnSpPr>
              <a:cxnSpLocks/>
            </p:cNvCxnSpPr>
            <p:nvPr/>
          </p:nvCxnSpPr>
          <p:spPr>
            <a:xfrm flipH="1" flipV="1">
              <a:off x="6434541" y="477773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94FD96-4FC8-A249-8E54-74C53DF9F690}"/>
                </a:ext>
              </a:extLst>
            </p:cNvPr>
            <p:cNvCxnSpPr>
              <a:cxnSpLocks/>
            </p:cNvCxnSpPr>
            <p:nvPr/>
          </p:nvCxnSpPr>
          <p:spPr>
            <a:xfrm flipH="1" flipV="1">
              <a:off x="6479937" y="464803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31A656F3-CB35-9DAA-F5A4-DBF3DBE2B75B}"/>
                </a:ext>
              </a:extLst>
            </p:cNvPr>
            <p:cNvCxnSpPr>
              <a:cxnSpLocks/>
            </p:cNvCxnSpPr>
            <p:nvPr/>
          </p:nvCxnSpPr>
          <p:spPr>
            <a:xfrm flipH="1" flipV="1">
              <a:off x="5811970" y="483610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grpSp>
      <p:grpSp>
        <p:nvGrpSpPr>
          <p:cNvPr id="20" name="Group 19">
            <a:extLst>
              <a:ext uri="{FF2B5EF4-FFF2-40B4-BE49-F238E27FC236}">
                <a16:creationId xmlns:a16="http://schemas.microsoft.com/office/drawing/2014/main" id="{07415EB5-C1ED-AF73-C98A-83D90E7C8153}"/>
              </a:ext>
            </a:extLst>
          </p:cNvPr>
          <p:cNvGrpSpPr/>
          <p:nvPr/>
        </p:nvGrpSpPr>
        <p:grpSpPr>
          <a:xfrm>
            <a:off x="8680619" y="4990135"/>
            <a:ext cx="285945" cy="77185"/>
            <a:chOff x="3581398" y="5343186"/>
            <a:chExt cx="285945" cy="77185"/>
          </a:xfrm>
        </p:grpSpPr>
        <p:cxnSp>
          <p:nvCxnSpPr>
            <p:cNvPr id="21" name="Straight Connector 20">
              <a:extLst>
                <a:ext uri="{FF2B5EF4-FFF2-40B4-BE49-F238E27FC236}">
                  <a16:creationId xmlns:a16="http://schemas.microsoft.com/office/drawing/2014/main" id="{F0A86D0F-27A5-BBCA-FAAB-DBF48419A6DD}"/>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10D9CBC-4FB9-565E-D43F-E31342485931}"/>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3" name="Group 22">
            <a:extLst>
              <a:ext uri="{FF2B5EF4-FFF2-40B4-BE49-F238E27FC236}">
                <a16:creationId xmlns:a16="http://schemas.microsoft.com/office/drawing/2014/main" id="{F9D27C61-751E-F4B9-A590-98A3B90A285E}"/>
              </a:ext>
            </a:extLst>
          </p:cNvPr>
          <p:cNvGrpSpPr/>
          <p:nvPr/>
        </p:nvGrpSpPr>
        <p:grpSpPr>
          <a:xfrm>
            <a:off x="8278541" y="5677557"/>
            <a:ext cx="285945" cy="77185"/>
            <a:chOff x="3581398" y="5343186"/>
            <a:chExt cx="285945" cy="77185"/>
          </a:xfrm>
        </p:grpSpPr>
        <p:cxnSp>
          <p:nvCxnSpPr>
            <p:cNvPr id="24" name="Straight Connector 23">
              <a:extLst>
                <a:ext uri="{FF2B5EF4-FFF2-40B4-BE49-F238E27FC236}">
                  <a16:creationId xmlns:a16="http://schemas.microsoft.com/office/drawing/2014/main" id="{F3E74EAC-5ACD-23CA-CE86-70C8D948BAB4}"/>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DF62BC6B-A01D-B06C-AFFE-C7729C415B9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6" name="Group 25">
            <a:extLst>
              <a:ext uri="{FF2B5EF4-FFF2-40B4-BE49-F238E27FC236}">
                <a16:creationId xmlns:a16="http://schemas.microsoft.com/office/drawing/2014/main" id="{9F054D70-FEE7-89F1-793E-00C7C83B994E}"/>
              </a:ext>
            </a:extLst>
          </p:cNvPr>
          <p:cNvGrpSpPr/>
          <p:nvPr/>
        </p:nvGrpSpPr>
        <p:grpSpPr>
          <a:xfrm>
            <a:off x="6446496" y="5868864"/>
            <a:ext cx="285945" cy="77185"/>
            <a:chOff x="3581398" y="5343186"/>
            <a:chExt cx="285945" cy="77185"/>
          </a:xfrm>
        </p:grpSpPr>
        <p:cxnSp>
          <p:nvCxnSpPr>
            <p:cNvPr id="27" name="Straight Connector 26">
              <a:extLst>
                <a:ext uri="{FF2B5EF4-FFF2-40B4-BE49-F238E27FC236}">
                  <a16:creationId xmlns:a16="http://schemas.microsoft.com/office/drawing/2014/main" id="{26E6A160-20E2-A806-004C-B5FD5AD3512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0918458-F5EB-64A2-9D47-6ADEE185D1C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37BC24FF-E7F4-2880-5141-F7FCD8F9B8F6}"/>
              </a:ext>
            </a:extLst>
          </p:cNvPr>
          <p:cNvGrpSpPr/>
          <p:nvPr/>
        </p:nvGrpSpPr>
        <p:grpSpPr>
          <a:xfrm>
            <a:off x="5914718" y="4918786"/>
            <a:ext cx="285945" cy="77185"/>
            <a:chOff x="3581398" y="5343186"/>
            <a:chExt cx="285945" cy="77185"/>
          </a:xfrm>
        </p:grpSpPr>
        <p:cxnSp>
          <p:nvCxnSpPr>
            <p:cNvPr id="30" name="Straight Connector 29">
              <a:extLst>
                <a:ext uri="{FF2B5EF4-FFF2-40B4-BE49-F238E27FC236}">
                  <a16:creationId xmlns:a16="http://schemas.microsoft.com/office/drawing/2014/main" id="{E28097F6-655B-9C55-D539-52F454321344}"/>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1674744D-DF6B-67D2-32A6-9F5ABC870EB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2" name="Group 31">
            <a:extLst>
              <a:ext uri="{FF2B5EF4-FFF2-40B4-BE49-F238E27FC236}">
                <a16:creationId xmlns:a16="http://schemas.microsoft.com/office/drawing/2014/main" id="{CDF16B14-79B1-CD41-8D82-0283C084898F}"/>
              </a:ext>
            </a:extLst>
          </p:cNvPr>
          <p:cNvGrpSpPr/>
          <p:nvPr/>
        </p:nvGrpSpPr>
        <p:grpSpPr>
          <a:xfrm>
            <a:off x="7526270" y="4711261"/>
            <a:ext cx="285945" cy="77185"/>
            <a:chOff x="3581398" y="5343186"/>
            <a:chExt cx="285945" cy="77185"/>
          </a:xfrm>
        </p:grpSpPr>
        <p:cxnSp>
          <p:nvCxnSpPr>
            <p:cNvPr id="33" name="Straight Connector 32">
              <a:extLst>
                <a:ext uri="{FF2B5EF4-FFF2-40B4-BE49-F238E27FC236}">
                  <a16:creationId xmlns:a16="http://schemas.microsoft.com/office/drawing/2014/main" id="{2DCBFFCA-8837-B70B-3F08-596FE21E481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67A00CC6-2615-7FF4-450B-3E9BD30D9419}"/>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id="{A2A847BE-6026-5EA6-2B34-567298A427AF}"/>
              </a:ext>
            </a:extLst>
          </p:cNvPr>
          <p:cNvGrpSpPr/>
          <p:nvPr/>
        </p:nvGrpSpPr>
        <p:grpSpPr>
          <a:xfrm>
            <a:off x="9935491" y="5048489"/>
            <a:ext cx="285945" cy="77185"/>
            <a:chOff x="3581398" y="5343186"/>
            <a:chExt cx="285945" cy="77185"/>
          </a:xfrm>
        </p:grpSpPr>
        <p:cxnSp>
          <p:nvCxnSpPr>
            <p:cNvPr id="36" name="Straight Connector 35">
              <a:extLst>
                <a:ext uri="{FF2B5EF4-FFF2-40B4-BE49-F238E27FC236}">
                  <a16:creationId xmlns:a16="http://schemas.microsoft.com/office/drawing/2014/main" id="{02E54EA7-7C14-A7F3-3C7C-90CD99B8A7E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3AD53CA-5022-4775-1770-FFED74FEF914}"/>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DD0BE690-955D-842C-B52A-55EF6E14886A}"/>
              </a:ext>
            </a:extLst>
          </p:cNvPr>
          <p:cNvGrpSpPr/>
          <p:nvPr/>
        </p:nvGrpSpPr>
        <p:grpSpPr>
          <a:xfrm>
            <a:off x="10525636" y="5074430"/>
            <a:ext cx="285945" cy="77185"/>
            <a:chOff x="3581398" y="5343186"/>
            <a:chExt cx="285945" cy="77185"/>
          </a:xfrm>
        </p:grpSpPr>
        <p:cxnSp>
          <p:nvCxnSpPr>
            <p:cNvPr id="39" name="Straight Connector 38">
              <a:extLst>
                <a:ext uri="{FF2B5EF4-FFF2-40B4-BE49-F238E27FC236}">
                  <a16:creationId xmlns:a16="http://schemas.microsoft.com/office/drawing/2014/main" id="{E0290D71-BCCD-2795-8F6B-09E1159AF993}"/>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39B4245A-0508-F571-A0EF-8B797ADB89DA}"/>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1" name="Group 40">
            <a:extLst>
              <a:ext uri="{FF2B5EF4-FFF2-40B4-BE49-F238E27FC236}">
                <a16:creationId xmlns:a16="http://schemas.microsoft.com/office/drawing/2014/main" id="{DF6FBD9A-9617-95F0-2A4E-62A5D3FE9781}"/>
              </a:ext>
            </a:extLst>
          </p:cNvPr>
          <p:cNvGrpSpPr/>
          <p:nvPr/>
        </p:nvGrpSpPr>
        <p:grpSpPr>
          <a:xfrm>
            <a:off x="9452349" y="5703488"/>
            <a:ext cx="285945" cy="77185"/>
            <a:chOff x="3581398" y="5343186"/>
            <a:chExt cx="285945" cy="77185"/>
          </a:xfrm>
        </p:grpSpPr>
        <p:cxnSp>
          <p:nvCxnSpPr>
            <p:cNvPr id="42" name="Straight Connector 41">
              <a:extLst>
                <a:ext uri="{FF2B5EF4-FFF2-40B4-BE49-F238E27FC236}">
                  <a16:creationId xmlns:a16="http://schemas.microsoft.com/office/drawing/2014/main" id="{2D364756-E848-E4AF-5C5E-799A265FAF17}"/>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AECA4EF8-961A-3963-C352-0EAA9114E612}"/>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4" name="Group 43">
            <a:extLst>
              <a:ext uri="{FF2B5EF4-FFF2-40B4-BE49-F238E27FC236}">
                <a16:creationId xmlns:a16="http://schemas.microsoft.com/office/drawing/2014/main" id="{1C5FA76D-838A-8628-4479-79900045B374}"/>
              </a:ext>
            </a:extLst>
          </p:cNvPr>
          <p:cNvGrpSpPr/>
          <p:nvPr/>
        </p:nvGrpSpPr>
        <p:grpSpPr>
          <a:xfrm>
            <a:off x="7036644" y="5495965"/>
            <a:ext cx="285945" cy="77185"/>
            <a:chOff x="3581398" y="5343186"/>
            <a:chExt cx="285945" cy="77185"/>
          </a:xfrm>
        </p:grpSpPr>
        <p:cxnSp>
          <p:nvCxnSpPr>
            <p:cNvPr id="45" name="Straight Connector 44">
              <a:extLst>
                <a:ext uri="{FF2B5EF4-FFF2-40B4-BE49-F238E27FC236}">
                  <a16:creationId xmlns:a16="http://schemas.microsoft.com/office/drawing/2014/main" id="{C54C900A-02D1-1E7F-175D-1CDCCD4667A6}"/>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3344E66A-D840-577A-CEB6-C014DBDF0126}"/>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7" name="Group 46">
            <a:extLst>
              <a:ext uri="{FF2B5EF4-FFF2-40B4-BE49-F238E27FC236}">
                <a16:creationId xmlns:a16="http://schemas.microsoft.com/office/drawing/2014/main" id="{88E36DAD-BF69-4B07-2513-1872FE949EE6}"/>
              </a:ext>
            </a:extLst>
          </p:cNvPr>
          <p:cNvGrpSpPr/>
          <p:nvPr/>
        </p:nvGrpSpPr>
        <p:grpSpPr>
          <a:xfrm>
            <a:off x="6936131" y="5084158"/>
            <a:ext cx="285945" cy="77185"/>
            <a:chOff x="3581398" y="5343186"/>
            <a:chExt cx="285945" cy="77185"/>
          </a:xfrm>
        </p:grpSpPr>
        <p:cxnSp>
          <p:nvCxnSpPr>
            <p:cNvPr id="48" name="Straight Connector 47">
              <a:extLst>
                <a:ext uri="{FF2B5EF4-FFF2-40B4-BE49-F238E27FC236}">
                  <a16:creationId xmlns:a16="http://schemas.microsoft.com/office/drawing/2014/main" id="{BAA70129-FD33-72E6-8587-523910CE858B}"/>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B4ED836-3ACF-0200-137A-4D73A4F3401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F6141B08-AE50-437B-97F2-E2FD94B39F45}"/>
              </a:ext>
            </a:extLst>
          </p:cNvPr>
          <p:cNvGrpSpPr/>
          <p:nvPr/>
        </p:nvGrpSpPr>
        <p:grpSpPr>
          <a:xfrm>
            <a:off x="5395920" y="5266331"/>
            <a:ext cx="285945" cy="77185"/>
            <a:chOff x="3581398" y="5343186"/>
            <a:chExt cx="285945" cy="77185"/>
          </a:xfrm>
        </p:grpSpPr>
        <p:cxnSp>
          <p:nvCxnSpPr>
            <p:cNvPr id="51" name="Straight Connector 50">
              <a:extLst>
                <a:ext uri="{FF2B5EF4-FFF2-40B4-BE49-F238E27FC236}">
                  <a16:creationId xmlns:a16="http://schemas.microsoft.com/office/drawing/2014/main" id="{61C938D9-CA4E-3F54-C21F-FE4220C730B1}"/>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9E1FC9BE-19E8-4A79-E68A-A9DED61F7EE9}"/>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3" name="Group 52">
            <a:extLst>
              <a:ext uri="{FF2B5EF4-FFF2-40B4-BE49-F238E27FC236}">
                <a16:creationId xmlns:a16="http://schemas.microsoft.com/office/drawing/2014/main" id="{4F994A52-E372-8B82-89E6-54EBBE34CAE5}"/>
              </a:ext>
            </a:extLst>
          </p:cNvPr>
          <p:cNvGrpSpPr/>
          <p:nvPr/>
        </p:nvGrpSpPr>
        <p:grpSpPr>
          <a:xfrm>
            <a:off x="6343849" y="4855091"/>
            <a:ext cx="285945" cy="77185"/>
            <a:chOff x="3581398" y="5343186"/>
            <a:chExt cx="285945" cy="77185"/>
          </a:xfrm>
        </p:grpSpPr>
        <p:cxnSp>
          <p:nvCxnSpPr>
            <p:cNvPr id="54" name="Straight Connector 53">
              <a:extLst>
                <a:ext uri="{FF2B5EF4-FFF2-40B4-BE49-F238E27FC236}">
                  <a16:creationId xmlns:a16="http://schemas.microsoft.com/office/drawing/2014/main" id="{ED6A2FEE-DB79-A772-F54B-2817947A4AF6}"/>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FD8E2FC5-57D8-A17E-D1F5-F1C6D358580B}"/>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
        <p:nvSpPr>
          <p:cNvPr id="56" name="TextBox 55">
            <a:extLst>
              <a:ext uri="{FF2B5EF4-FFF2-40B4-BE49-F238E27FC236}">
                <a16:creationId xmlns:a16="http://schemas.microsoft.com/office/drawing/2014/main" id="{F801AAE3-BF7A-408D-5D49-02063B988E5D}"/>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274013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D8F3-71EB-9C38-7E7E-F39A8DE33A52}"/>
              </a:ext>
            </a:extLst>
          </p:cNvPr>
          <p:cNvSpPr>
            <a:spLocks noGrp="1"/>
          </p:cNvSpPr>
          <p:nvPr>
            <p:ph type="title"/>
          </p:nvPr>
        </p:nvSpPr>
        <p:spPr/>
        <p:txBody>
          <a:bodyPr/>
          <a:lstStyle/>
          <a:p>
            <a:r>
              <a:rPr lang="en-US" dirty="0">
                <a:ea typeface="Calibri Light"/>
                <a:cs typeface="Calibri Light"/>
              </a:rPr>
              <a:t>Core Gameplay</a:t>
            </a:r>
            <a:endParaRPr lang="en-US" dirty="0"/>
          </a:p>
        </p:txBody>
      </p:sp>
      <p:sp>
        <p:nvSpPr>
          <p:cNvPr id="4" name="TextBox 3">
            <a:extLst>
              <a:ext uri="{FF2B5EF4-FFF2-40B4-BE49-F238E27FC236}">
                <a16:creationId xmlns:a16="http://schemas.microsoft.com/office/drawing/2014/main" id="{1BFDDFEA-3DAE-7AF1-6B0E-39D74E633ADD}"/>
              </a:ext>
            </a:extLst>
          </p:cNvPr>
          <p:cNvSpPr txBox="1"/>
          <p:nvPr/>
        </p:nvSpPr>
        <p:spPr>
          <a:xfrm>
            <a:off x="612843" y="1848255"/>
            <a:ext cx="10603148" cy="369332"/>
          </a:xfrm>
          <a:prstGeom prst="rect">
            <a:avLst/>
          </a:prstGeom>
          <a:noFill/>
        </p:spPr>
        <p:txBody>
          <a:bodyPr wrap="square" rtlCol="0">
            <a:spAutoFit/>
          </a:bodyPr>
          <a:lstStyle/>
          <a:p>
            <a:r>
              <a:rPr lang="en-GB" dirty="0"/>
              <a:t>Weave/dodge		swing/attack	 ragdoll/knockback/damage</a:t>
            </a:r>
          </a:p>
        </p:txBody>
      </p:sp>
      <p:pic>
        <p:nvPicPr>
          <p:cNvPr id="1026" name="Picture 2">
            <a:extLst>
              <a:ext uri="{FF2B5EF4-FFF2-40B4-BE49-F238E27FC236}">
                <a16:creationId xmlns:a16="http://schemas.microsoft.com/office/drawing/2014/main" id="{4AEA6883-D57F-12B2-67B6-D0C7616E40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3002300"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D5FF03-11D7-4E32-6C31-4F77B45817AD}"/>
              </a:ext>
            </a:extLst>
          </p:cNvPr>
          <p:cNvSpPr txBox="1"/>
          <p:nvPr/>
        </p:nvSpPr>
        <p:spPr>
          <a:xfrm>
            <a:off x="2830048" y="5855858"/>
            <a:ext cx="7640244" cy="923330"/>
          </a:xfrm>
          <a:prstGeom prst="rect">
            <a:avLst/>
          </a:prstGeom>
          <a:noFill/>
        </p:spPr>
        <p:txBody>
          <a:bodyPr wrap="square" rtlCol="0">
            <a:spAutoFit/>
          </a:bodyPr>
          <a:lstStyle/>
          <a:p>
            <a:r>
              <a:rPr lang="en-GB" dirty="0"/>
              <a:t>This game hopes to combine that with high speeds and the corresponding dynamic decision-making. Hopefully resulting in wacky game with the most unexpectedly high technical skill ceiling</a:t>
            </a:r>
          </a:p>
        </p:txBody>
      </p:sp>
    </p:spTree>
    <p:extLst>
      <p:ext uri="{BB962C8B-B14F-4D97-AF65-F5344CB8AC3E}">
        <p14:creationId xmlns:p14="http://schemas.microsoft.com/office/powerpoint/2010/main" val="116074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5" name="TextBox 4">
            <a:extLst>
              <a:ext uri="{FF2B5EF4-FFF2-40B4-BE49-F238E27FC236}">
                <a16:creationId xmlns:a16="http://schemas.microsoft.com/office/drawing/2014/main" id="{B064BEE8-BC07-75E8-2F93-A0F9A109A6E5}"/>
              </a:ext>
            </a:extLst>
          </p:cNvPr>
          <p:cNvSpPr txBox="1"/>
          <p:nvPr/>
        </p:nvSpPr>
        <p:spPr>
          <a:xfrm>
            <a:off x="155643" y="1877438"/>
            <a:ext cx="2714017" cy="369332"/>
          </a:xfrm>
          <a:prstGeom prst="rect">
            <a:avLst/>
          </a:prstGeom>
          <a:noFill/>
        </p:spPr>
        <p:txBody>
          <a:bodyPr wrap="square" rtlCol="0">
            <a:spAutoFit/>
          </a:bodyPr>
          <a:lstStyle/>
          <a:p>
            <a:r>
              <a:rPr lang="en-GB" dirty="0"/>
              <a:t>Let Charlie talk about this</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Tree>
    <p:extLst>
      <p:ext uri="{BB962C8B-B14F-4D97-AF65-F5344CB8AC3E}">
        <p14:creationId xmlns:p14="http://schemas.microsoft.com/office/powerpoint/2010/main" val="41472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Design</a:t>
            </a:r>
          </a:p>
        </p:txBody>
      </p:sp>
      <p:pic>
        <p:nvPicPr>
          <p:cNvPr id="4" name="Picture 2">
            <a:extLst>
              <a:ext uri="{FF2B5EF4-FFF2-40B4-BE49-F238E27FC236}">
                <a16:creationId xmlns:a16="http://schemas.microsoft.com/office/drawing/2014/main" id="{F717A71B-B9D0-208A-F707-ECAA99C778D8}"/>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56937" r="18132"/>
          <a:stretch/>
        </p:blipFill>
        <p:spPr bwMode="auto">
          <a:xfrm rot="5400000">
            <a:off x="5433219" y="1971100"/>
            <a:ext cx="1325563" cy="7089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3FBD48-BA55-F0A2-35F5-9610DC9F1F96}"/>
              </a:ext>
            </a:extLst>
          </p:cNvPr>
          <p:cNvSpPr txBox="1"/>
          <p:nvPr/>
        </p:nvSpPr>
        <p:spPr>
          <a:xfrm>
            <a:off x="155643" y="1877438"/>
            <a:ext cx="2714017" cy="646331"/>
          </a:xfrm>
          <a:prstGeom prst="rect">
            <a:avLst/>
          </a:prstGeom>
          <a:noFill/>
        </p:spPr>
        <p:txBody>
          <a:bodyPr wrap="square" rtlCol="0">
            <a:spAutoFit/>
          </a:bodyPr>
          <a:lstStyle/>
          <a:p>
            <a:r>
              <a:rPr lang="en-GB" dirty="0"/>
              <a:t>The knockback acts as a double edge sword</a:t>
            </a:r>
          </a:p>
        </p:txBody>
      </p:sp>
      <p:sp>
        <p:nvSpPr>
          <p:cNvPr id="6" name="TextBox 5">
            <a:extLst>
              <a:ext uri="{FF2B5EF4-FFF2-40B4-BE49-F238E27FC236}">
                <a16:creationId xmlns:a16="http://schemas.microsoft.com/office/drawing/2014/main" id="{F345EDC0-C8BE-B9F5-26DF-36A1A13DB2E8}"/>
              </a:ext>
            </a:extLst>
          </p:cNvPr>
          <p:cNvSpPr txBox="1"/>
          <p:nvPr/>
        </p:nvSpPr>
        <p:spPr>
          <a:xfrm>
            <a:off x="442104" y="3117163"/>
            <a:ext cx="4794130" cy="923330"/>
          </a:xfrm>
          <a:prstGeom prst="rect">
            <a:avLst/>
          </a:prstGeom>
          <a:noFill/>
        </p:spPr>
        <p:txBody>
          <a:bodyPr wrap="square">
            <a:spAutoFit/>
          </a:bodyPr>
          <a:lstStyle/>
          <a:p>
            <a:r>
              <a:rPr lang="en-GB" dirty="0"/>
              <a:t>It gives the player more time (also considered ways to kill with it) but also makes finishing enemies off more difficult when fighting multiple</a:t>
            </a:r>
          </a:p>
        </p:txBody>
      </p:sp>
      <p:sp>
        <p:nvSpPr>
          <p:cNvPr id="7" name="TextBox 6">
            <a:extLst>
              <a:ext uri="{FF2B5EF4-FFF2-40B4-BE49-F238E27FC236}">
                <a16:creationId xmlns:a16="http://schemas.microsoft.com/office/drawing/2014/main" id="{F4220BC4-F75A-FD74-1C94-59C755EE5144}"/>
              </a:ext>
            </a:extLst>
          </p:cNvPr>
          <p:cNvSpPr txBox="1"/>
          <p:nvPr/>
        </p:nvSpPr>
        <p:spPr>
          <a:xfrm>
            <a:off x="5296618" y="3117163"/>
            <a:ext cx="5878183" cy="923330"/>
          </a:xfrm>
          <a:prstGeom prst="rect">
            <a:avLst/>
          </a:prstGeom>
          <a:noFill/>
        </p:spPr>
        <p:txBody>
          <a:bodyPr wrap="square">
            <a:spAutoFit/>
          </a:bodyPr>
          <a:lstStyle/>
          <a:p>
            <a:r>
              <a:rPr lang="en-GB" dirty="0"/>
              <a:t>This is true for enemies as well. Knocking the player back could disrupt and panic them. But it also gives the player time to get up before being surrounded by multiple enemies.</a:t>
            </a:r>
          </a:p>
        </p:txBody>
      </p:sp>
    </p:spTree>
    <p:extLst>
      <p:ext uri="{BB962C8B-B14F-4D97-AF65-F5344CB8AC3E}">
        <p14:creationId xmlns:p14="http://schemas.microsoft.com/office/powerpoint/2010/main" val="1685779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3" name="TextBox 2">
            <a:extLst>
              <a:ext uri="{FF2B5EF4-FFF2-40B4-BE49-F238E27FC236}">
                <a16:creationId xmlns:a16="http://schemas.microsoft.com/office/drawing/2014/main" id="{9C3FBD48-BA55-F0A2-35F5-9610DC9F1F96}"/>
              </a:ext>
            </a:extLst>
          </p:cNvPr>
          <p:cNvSpPr txBox="1"/>
          <p:nvPr/>
        </p:nvSpPr>
        <p:spPr>
          <a:xfrm>
            <a:off x="155643" y="1877438"/>
            <a:ext cx="2714017" cy="369332"/>
          </a:xfrm>
          <a:prstGeom prst="rect">
            <a:avLst/>
          </a:prstGeom>
          <a:noFill/>
        </p:spPr>
        <p:txBody>
          <a:bodyPr wrap="square" rtlCol="0">
            <a:spAutoFit/>
          </a:bodyPr>
          <a:lstStyle/>
          <a:p>
            <a:r>
              <a:rPr lang="en-GB" dirty="0"/>
              <a:t>Let Charlie talk about this</a:t>
            </a:r>
          </a:p>
        </p:txBody>
      </p:sp>
      <p:sp>
        <p:nvSpPr>
          <p:cNvPr id="6" name="TextBox 5">
            <a:extLst>
              <a:ext uri="{FF2B5EF4-FFF2-40B4-BE49-F238E27FC236}">
                <a16:creationId xmlns:a16="http://schemas.microsoft.com/office/drawing/2014/main" id="{BB91F700-0D53-82CA-8AF6-265E5FBE853D}"/>
              </a:ext>
            </a:extLst>
          </p:cNvPr>
          <p:cNvSpPr txBox="1"/>
          <p:nvPr/>
        </p:nvSpPr>
        <p:spPr>
          <a:xfrm>
            <a:off x="8466268" y="4453718"/>
            <a:ext cx="3620599" cy="2308324"/>
          </a:xfrm>
          <a:prstGeom prst="rect">
            <a:avLst/>
          </a:prstGeom>
          <a:noFill/>
        </p:spPr>
        <p:txBody>
          <a:bodyPr wrap="square" rtlCol="0">
            <a:spAutoFit/>
          </a:bodyPr>
          <a:lstStyle/>
          <a:p>
            <a:r>
              <a:rPr lang="en-GB" dirty="0"/>
              <a:t>We also wanted to add a power that would give a greater knockback but decided against it due to both time and focusing on other effects. We also wanted it so the ragdolls could be picked up and swung around to hit enemies, but also dropped this due to time.</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1544" y="1831628"/>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33" y="4569965"/>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148110" y="2338984"/>
            <a:ext cx="3936609" cy="2031325"/>
          </a:xfrm>
          <a:prstGeom prst="rect">
            <a:avLst/>
          </a:prstGeom>
          <a:noFill/>
        </p:spPr>
        <p:txBody>
          <a:bodyPr wrap="square" rtlCol="0">
            <a:spAutoFit/>
          </a:bodyPr>
          <a:lstStyle/>
          <a:p>
            <a:r>
              <a:rPr lang="en-GB" dirty="0"/>
              <a:t>As our main mechanic worked with the player needing to swing their arm around to attack enemies, the Collison between their arm and the enemy was enough force to cause a comedic knockback on enemies when they go into ragdoll</a:t>
            </a:r>
          </a:p>
        </p:txBody>
      </p:sp>
      <p:pic>
        <p:nvPicPr>
          <p:cNvPr id="1030" name="Picture 6" descr="Hades |OT| Ah Hell, here we go again (Now on Xbox &amp; PlayStation!) OT | Page  153 | ResetEra">
            <a:extLst>
              <a:ext uri="{FF2B5EF4-FFF2-40B4-BE49-F238E27FC236}">
                <a16:creationId xmlns:a16="http://schemas.microsoft.com/office/drawing/2014/main" id="{AAC56304-B028-E0F0-099E-45B9266C0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0319" y="1642740"/>
            <a:ext cx="4689436" cy="26394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8205A4-D311-1554-A3EF-9A572E73C9B5}"/>
              </a:ext>
            </a:extLst>
          </p:cNvPr>
          <p:cNvSpPr txBox="1"/>
          <p:nvPr/>
        </p:nvSpPr>
        <p:spPr>
          <a:xfrm>
            <a:off x="4644737" y="4453719"/>
            <a:ext cx="3620599" cy="1477328"/>
          </a:xfrm>
          <a:prstGeom prst="rect">
            <a:avLst/>
          </a:prstGeom>
          <a:noFill/>
        </p:spPr>
        <p:txBody>
          <a:bodyPr wrap="square" rtlCol="0">
            <a:spAutoFit/>
          </a:bodyPr>
          <a:lstStyle/>
          <a:p>
            <a:r>
              <a:rPr lang="en-GB" dirty="0"/>
              <a:t>The knockback for the enemies would be depended on the momentum of the swing, so that a stronger/wider swing means a bigger knockback.</a:t>
            </a:r>
          </a:p>
        </p:txBody>
      </p:sp>
    </p:spTree>
    <p:extLst>
      <p:ext uri="{BB962C8B-B14F-4D97-AF65-F5344CB8AC3E}">
        <p14:creationId xmlns:p14="http://schemas.microsoft.com/office/powerpoint/2010/main" val="164271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Level Designs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1246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Tutorial Level Implementation &amp; Research</a:t>
            </a:r>
          </a:p>
        </p:txBody>
      </p:sp>
      <p:sp>
        <p:nvSpPr>
          <p:cNvPr id="5" name="TextBox 4">
            <a:extLst>
              <a:ext uri="{FF2B5EF4-FFF2-40B4-BE49-F238E27FC236}">
                <a16:creationId xmlns:a16="http://schemas.microsoft.com/office/drawing/2014/main" id="{B064BEE8-BC07-75E8-2F93-A0F9A109A6E5}"/>
              </a:ext>
            </a:extLst>
          </p:cNvPr>
          <p:cNvSpPr txBox="1"/>
          <p:nvPr/>
        </p:nvSpPr>
        <p:spPr>
          <a:xfrm>
            <a:off x="155643" y="1877438"/>
            <a:ext cx="2714017" cy="369332"/>
          </a:xfrm>
          <a:prstGeom prst="rect">
            <a:avLst/>
          </a:prstGeom>
          <a:noFill/>
        </p:spPr>
        <p:txBody>
          <a:bodyPr wrap="square" rtlCol="0">
            <a:spAutoFit/>
          </a:bodyPr>
          <a:lstStyle/>
          <a:p>
            <a:r>
              <a:rPr lang="en-GB" dirty="0"/>
              <a:t>Let Sam talk about this</a:t>
            </a:r>
          </a:p>
        </p:txBody>
      </p:sp>
      <p:pic>
        <p:nvPicPr>
          <p:cNvPr id="3" name="Content Placeholder 4">
            <a:extLst>
              <a:ext uri="{FF2B5EF4-FFF2-40B4-BE49-F238E27FC236}">
                <a16:creationId xmlns:a16="http://schemas.microsoft.com/office/drawing/2014/main" id="{83261C56-7D1C-C265-E175-BF110F64D666}"/>
              </a:ext>
            </a:extLst>
          </p:cNvPr>
          <p:cNvPicPr>
            <a:picLocks noGrp="1" noChangeAspect="1"/>
          </p:cNvPicPr>
          <p:nvPr>
            <p:ph idx="1"/>
          </p:nvPr>
        </p:nvPicPr>
        <p:blipFill>
          <a:blip r:embed="rId2"/>
          <a:stretch>
            <a:fillRect/>
          </a:stretch>
        </p:blipFill>
        <p:spPr>
          <a:xfrm>
            <a:off x="3606490" y="1972274"/>
            <a:ext cx="7842989" cy="4351338"/>
          </a:xfrm>
        </p:spPr>
      </p:pic>
      <p:sp>
        <p:nvSpPr>
          <p:cNvPr id="6" name="TextBox 5">
            <a:extLst>
              <a:ext uri="{FF2B5EF4-FFF2-40B4-BE49-F238E27FC236}">
                <a16:creationId xmlns:a16="http://schemas.microsoft.com/office/drawing/2014/main" id="{29633F6D-CF6E-1F6C-51A4-3C72C0AC7C22}"/>
              </a:ext>
            </a:extLst>
          </p:cNvPr>
          <p:cNvSpPr txBox="1"/>
          <p:nvPr/>
        </p:nvSpPr>
        <p:spPr>
          <a:xfrm>
            <a:off x="3698224" y="2170134"/>
            <a:ext cx="2714017" cy="369332"/>
          </a:xfrm>
          <a:prstGeom prst="rect">
            <a:avLst/>
          </a:prstGeom>
          <a:noFill/>
        </p:spPr>
        <p:txBody>
          <a:bodyPr wrap="square" rtlCol="0">
            <a:spAutoFit/>
          </a:bodyPr>
          <a:lstStyle/>
          <a:p>
            <a:r>
              <a:rPr lang="en-GB" dirty="0"/>
              <a:t>Tutorial Design Sketch</a:t>
            </a:r>
          </a:p>
        </p:txBody>
      </p:sp>
      <p:sp>
        <p:nvSpPr>
          <p:cNvPr id="8" name="TextBox 7">
            <a:extLst>
              <a:ext uri="{FF2B5EF4-FFF2-40B4-BE49-F238E27FC236}">
                <a16:creationId xmlns:a16="http://schemas.microsoft.com/office/drawing/2014/main" id="{38DB98F0-1113-493D-97FC-294F12C65B41}"/>
              </a:ext>
            </a:extLst>
          </p:cNvPr>
          <p:cNvSpPr txBox="1"/>
          <p:nvPr/>
        </p:nvSpPr>
        <p:spPr>
          <a:xfrm>
            <a:off x="351175" y="3582593"/>
            <a:ext cx="2714017" cy="923330"/>
          </a:xfrm>
          <a:prstGeom prst="rect">
            <a:avLst/>
          </a:prstGeom>
          <a:noFill/>
        </p:spPr>
        <p:txBody>
          <a:bodyPr wrap="square" rtlCol="0">
            <a:spAutoFit/>
          </a:bodyPr>
          <a:lstStyle/>
          <a:p>
            <a:r>
              <a:rPr lang="en-GB" dirty="0"/>
              <a:t>Get images for Sam to talk about regarding this level’s research</a:t>
            </a:r>
          </a:p>
        </p:txBody>
      </p:sp>
    </p:spTree>
    <p:extLst>
      <p:ext uri="{BB962C8B-B14F-4D97-AF65-F5344CB8AC3E}">
        <p14:creationId xmlns:p14="http://schemas.microsoft.com/office/powerpoint/2010/main" val="68222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sp>
        <p:nvSpPr>
          <p:cNvPr id="5" name="TextBox 4">
            <a:extLst>
              <a:ext uri="{FF2B5EF4-FFF2-40B4-BE49-F238E27FC236}">
                <a16:creationId xmlns:a16="http://schemas.microsoft.com/office/drawing/2014/main" id="{B064BEE8-BC07-75E8-2F93-A0F9A109A6E5}"/>
              </a:ext>
            </a:extLst>
          </p:cNvPr>
          <p:cNvSpPr txBox="1"/>
          <p:nvPr/>
        </p:nvSpPr>
        <p:spPr>
          <a:xfrm>
            <a:off x="155643" y="1877438"/>
            <a:ext cx="2714017" cy="369332"/>
          </a:xfrm>
          <a:prstGeom prst="rect">
            <a:avLst/>
          </a:prstGeom>
          <a:noFill/>
        </p:spPr>
        <p:txBody>
          <a:bodyPr wrap="square" rtlCol="0">
            <a:spAutoFit/>
          </a:bodyPr>
          <a:lstStyle/>
          <a:p>
            <a:r>
              <a:rPr lang="en-GB" dirty="0"/>
              <a:t>Let Sam talk about this</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2"/>
          <a:stretch>
            <a:fillRect/>
          </a:stretch>
        </p:blipFill>
        <p:spPr>
          <a:xfrm>
            <a:off x="5772675" y="1520686"/>
            <a:ext cx="5591663" cy="526773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8994230" y="6488668"/>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5850259" y="5184475"/>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E48CDAC5-D54F-4805-4E82-9E6FDEE26795}"/>
              </a:ext>
            </a:extLst>
          </p:cNvPr>
          <p:cNvSpPr txBox="1"/>
          <p:nvPr/>
        </p:nvSpPr>
        <p:spPr>
          <a:xfrm>
            <a:off x="351175" y="3582593"/>
            <a:ext cx="2714017" cy="923330"/>
          </a:xfrm>
          <a:prstGeom prst="rect">
            <a:avLst/>
          </a:prstGeom>
          <a:noFill/>
        </p:spPr>
        <p:txBody>
          <a:bodyPr wrap="square" rtlCol="0">
            <a:spAutoFit/>
          </a:bodyPr>
          <a:lstStyle/>
          <a:p>
            <a:r>
              <a:rPr lang="en-GB" dirty="0"/>
              <a:t>Get images for Sam to talk about regarding this level’s research</a:t>
            </a:r>
          </a:p>
        </p:txBody>
      </p:sp>
    </p:spTree>
    <p:extLst>
      <p:ext uri="{BB962C8B-B14F-4D97-AF65-F5344CB8AC3E}">
        <p14:creationId xmlns:p14="http://schemas.microsoft.com/office/powerpoint/2010/main" val="171392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369278" y="1825625"/>
            <a:ext cx="2903973" cy="2127543"/>
          </a:xfrm>
        </p:spPr>
        <p:txBody>
          <a:bodyPr vert="horz" lIns="91440" tIns="45720" rIns="91440" bIns="45720" rtlCol="0" anchor="t">
            <a:normAutofit/>
          </a:bodyPr>
          <a:lstStyle/>
          <a:p>
            <a:pPr marL="0" indent="0" algn="ctr">
              <a:buNone/>
            </a:pPr>
            <a:r>
              <a:rPr lang="en-US" dirty="0">
                <a:ea typeface="Calibri"/>
                <a:cs typeface="Calibri"/>
              </a:rPr>
              <a:t>Luke Bell on</a:t>
            </a:r>
            <a:endParaRPr lang="en-US" dirty="0"/>
          </a:p>
        </p:txBody>
      </p:sp>
      <p:sp>
        <p:nvSpPr>
          <p:cNvPr id="5" name="TextBox 4">
            <a:extLst>
              <a:ext uri="{FF2B5EF4-FFF2-40B4-BE49-F238E27FC236}">
                <a16:creationId xmlns:a16="http://schemas.microsoft.com/office/drawing/2014/main" id="{57254791-77DF-EEDA-2ABE-6B01D918B973}"/>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274206" y="1822315"/>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6179056" y="1827698"/>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endParaRPr lang="en-US"/>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920823" y="1822314"/>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endParaRPr lang="en-US"/>
          </a:p>
        </p:txBody>
      </p:sp>
      <p:sp>
        <p:nvSpPr>
          <p:cNvPr id="4" name="TextBox 3">
            <a:extLst>
              <a:ext uri="{FF2B5EF4-FFF2-40B4-BE49-F238E27FC236}">
                <a16:creationId xmlns:a16="http://schemas.microsoft.com/office/drawing/2014/main" id="{C09EA941-6DF4-CB6F-C7B5-1780E63AE144}"/>
              </a:ext>
            </a:extLst>
          </p:cNvPr>
          <p:cNvSpPr txBox="1"/>
          <p:nvPr/>
        </p:nvSpPr>
        <p:spPr>
          <a:xfrm>
            <a:off x="704461" y="4864359"/>
            <a:ext cx="77428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3070171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9360-F9D1-875B-D754-D41B0F289788}"/>
              </a:ext>
            </a:extLst>
          </p:cNvPr>
          <p:cNvSpPr>
            <a:spLocks noGrp="1"/>
          </p:cNvSpPr>
          <p:nvPr>
            <p:ph type="title"/>
          </p:nvPr>
        </p:nvSpPr>
        <p:spPr/>
        <p:txBody>
          <a:bodyPr/>
          <a:lstStyle/>
          <a:p>
            <a:r>
              <a:rPr lang="en-US" dirty="0">
                <a:cs typeface="Calibri Light"/>
              </a:rPr>
              <a:t>Improvements we would Implement</a:t>
            </a:r>
            <a:endParaRPr lang="en-US" dirty="0"/>
          </a:p>
        </p:txBody>
      </p:sp>
      <p:sp>
        <p:nvSpPr>
          <p:cNvPr id="3" name="Text Placeholder 2">
            <a:extLst>
              <a:ext uri="{FF2B5EF4-FFF2-40B4-BE49-F238E27FC236}">
                <a16:creationId xmlns:a16="http://schemas.microsoft.com/office/drawing/2014/main" id="{526AF2BC-1B22-F3B3-6BA6-3D43E3DC34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818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Variety</a:t>
            </a:r>
            <a:endParaRPr lang="en-US" dirty="0"/>
          </a:p>
        </p:txBody>
      </p:sp>
      <p:sp>
        <p:nvSpPr>
          <p:cNvPr id="4" name="Content Placeholder 2">
            <a:extLst>
              <a:ext uri="{FF2B5EF4-FFF2-40B4-BE49-F238E27FC236}">
                <a16:creationId xmlns:a16="http://schemas.microsoft.com/office/drawing/2014/main" id="{8E81FAF9-E994-2176-5D54-301EEB334758}"/>
              </a:ext>
            </a:extLst>
          </p:cNvPr>
          <p:cNvSpPr txBox="1">
            <a:spLocks/>
          </p:cNvSpPr>
          <p:nvPr/>
        </p:nvSpPr>
        <p:spPr>
          <a:xfrm>
            <a:off x="838200" y="1690687"/>
            <a:ext cx="10515600" cy="49819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p:txBody>
      </p:sp>
    </p:spTree>
    <p:extLst>
      <p:ext uri="{BB962C8B-B14F-4D97-AF65-F5344CB8AC3E}">
        <p14:creationId xmlns:p14="http://schemas.microsoft.com/office/powerpoint/2010/main" val="292350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687C-677B-942A-9161-3269826DDD4E}"/>
              </a:ext>
            </a:extLst>
          </p:cNvPr>
          <p:cNvSpPr>
            <a:spLocks noGrp="1"/>
          </p:cNvSpPr>
          <p:nvPr>
            <p:ph type="title"/>
          </p:nvPr>
        </p:nvSpPr>
        <p:spPr/>
        <p:txBody>
          <a:bodyPr/>
          <a:lstStyle/>
          <a:p>
            <a:r>
              <a:rPr lang="en-US" dirty="0">
                <a:ea typeface="Calibri Light"/>
                <a:cs typeface="Calibri Light"/>
              </a:rPr>
              <a:t>Equipment Mechanic</a:t>
            </a:r>
            <a:endParaRPr lang="en-US" dirty="0"/>
          </a:p>
        </p:txBody>
      </p:sp>
      <p:sp>
        <p:nvSpPr>
          <p:cNvPr id="3" name="Content Placeholder 2">
            <a:extLst>
              <a:ext uri="{FF2B5EF4-FFF2-40B4-BE49-F238E27FC236}">
                <a16:creationId xmlns:a16="http://schemas.microsoft.com/office/drawing/2014/main" id="{13076D57-4FD0-3765-E109-74F461A8F626}"/>
              </a:ext>
            </a:extLst>
          </p:cNvPr>
          <p:cNvSpPr>
            <a:spLocks noGrp="1"/>
          </p:cNvSpPr>
          <p:nvPr>
            <p:ph idx="1"/>
          </p:nvPr>
        </p:nvSpPr>
        <p:spPr/>
        <p:txBody>
          <a:bodyPr/>
          <a:lstStyle/>
          <a:p>
            <a:pPr marL="0" indent="0">
              <a:buNone/>
            </a:pPr>
            <a:r>
              <a:rPr lang="en-US" dirty="0"/>
              <a:t>With varies items to use we would need to implement an equipment mechanic for </a:t>
            </a:r>
          </a:p>
          <a:p>
            <a:r>
              <a:rPr lang="en-US" dirty="0"/>
              <a:t>We wouldn’t need many buttons, so we could bind each equip key to corelating socket</a:t>
            </a:r>
          </a:p>
          <a:p>
            <a:r>
              <a:rPr lang="en-US" dirty="0"/>
              <a:t>We would also use this to implement the ability to pickup enemy corpses</a:t>
            </a:r>
          </a:p>
          <a:p>
            <a:r>
              <a:rPr lang="en-US" dirty="0"/>
              <a:t>Then give enemies this mechanic as well but change the players loss condition to the trashcan condition</a:t>
            </a:r>
          </a:p>
        </p:txBody>
      </p:sp>
    </p:spTree>
    <p:extLst>
      <p:ext uri="{BB962C8B-B14F-4D97-AF65-F5344CB8AC3E}">
        <p14:creationId xmlns:p14="http://schemas.microsoft.com/office/powerpoint/2010/main" val="334076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Area Claiming </a:t>
            </a:r>
            <a:r>
              <a:rPr lang="en-US" dirty="0">
                <a:ea typeface="Calibri Light"/>
                <a:cs typeface="Calibri Light"/>
              </a:rPr>
              <a:t>Mechanic</a:t>
            </a:r>
            <a:endParaRPr lang="en-US" dirty="0">
              <a:cs typeface="Calibri Light"/>
            </a:endParaRPr>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p:txBody>
      </p:sp>
      <p:sp>
        <p:nvSpPr>
          <p:cNvPr id="4" name="TextBox 3">
            <a:extLst>
              <a:ext uri="{FF2B5EF4-FFF2-40B4-BE49-F238E27FC236}">
                <a16:creationId xmlns:a16="http://schemas.microsoft.com/office/drawing/2014/main" id="{5B3DEFA4-046C-B6CB-9A08-ED07BFEC8068}"/>
              </a:ext>
            </a:extLst>
          </p:cNvPr>
          <p:cNvSpPr txBox="1"/>
          <p:nvPr/>
        </p:nvSpPr>
        <p:spPr>
          <a:xfrm>
            <a:off x="1726162" y="5295122"/>
            <a:ext cx="42376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Note – page too wordy, Summaries this page &amp; add images</a:t>
            </a:r>
            <a:endParaRPr lang="en-US" dirty="0"/>
          </a:p>
        </p:txBody>
      </p:sp>
    </p:spTree>
    <p:extLst>
      <p:ext uri="{BB962C8B-B14F-4D97-AF65-F5344CB8AC3E}">
        <p14:creationId xmlns:p14="http://schemas.microsoft.com/office/powerpoint/2010/main" val="324809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Costumes</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The enemies are in costume, why not the player too (the only reason is lack of time and resources)</a:t>
            </a:r>
          </a:p>
          <a:p>
            <a:r>
              <a:rPr lang="en-US" dirty="0">
                <a:cs typeface="Calibri"/>
              </a:rPr>
              <a:t>Could even unlock costume pieces from enemies the player defeats</a:t>
            </a:r>
          </a:p>
        </p:txBody>
      </p:sp>
    </p:spTree>
    <p:extLst>
      <p:ext uri="{BB962C8B-B14F-4D97-AF65-F5344CB8AC3E}">
        <p14:creationId xmlns:p14="http://schemas.microsoft.com/office/powerpoint/2010/main" val="227973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Implementation that requires Polish</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These are in game, but could use refining to meet our intention</a:t>
            </a:r>
          </a:p>
        </p:txBody>
      </p:sp>
    </p:spTree>
    <p:extLst>
      <p:ext uri="{BB962C8B-B14F-4D97-AF65-F5344CB8AC3E}">
        <p14:creationId xmlns:p14="http://schemas.microsoft.com/office/powerpoint/2010/main" val="1322337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Process improvements:</a:t>
            </a:r>
          </a:p>
          <a:p>
            <a:r>
              <a:rPr lang="en-US" dirty="0">
                <a:cs typeface="Calibri"/>
              </a:rPr>
              <a:t>Luke probably could have checked in less often, should have given </a:t>
            </a:r>
            <a:r>
              <a:rPr lang="en-US" dirty="0" err="1">
                <a:cs typeface="Calibri"/>
              </a:rPr>
              <a:t>Sujai</a:t>
            </a:r>
            <a:r>
              <a:rPr lang="en-US" dirty="0">
                <a:cs typeface="Calibri"/>
              </a:rPr>
              <a:t> more to do, could have updated the design documents more during the 3rd-5</a:t>
            </a:r>
            <a:r>
              <a:rPr lang="en-US" baseline="30000" dirty="0">
                <a:cs typeface="Calibri"/>
              </a:rPr>
              <a:t>th</a:t>
            </a:r>
            <a:r>
              <a:rPr lang="en-US" dirty="0">
                <a:cs typeface="Calibri"/>
              </a:rPr>
              <a:t> weeks, and should have focused less on the group pitch slides.</a:t>
            </a:r>
          </a:p>
        </p:txBody>
      </p:sp>
    </p:spTree>
    <p:extLst>
      <p:ext uri="{BB962C8B-B14F-4D97-AF65-F5344CB8AC3E}">
        <p14:creationId xmlns:p14="http://schemas.microsoft.com/office/powerpoint/2010/main" val="370067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24CB-C71E-86C0-6E64-408ECAB51A0F}"/>
              </a:ext>
            </a:extLst>
          </p:cNvPr>
          <p:cNvSpPr>
            <a:spLocks noGrp="1"/>
          </p:cNvSpPr>
          <p:nvPr>
            <p:ph type="title"/>
          </p:nvPr>
        </p:nvSpPr>
        <p:spPr/>
        <p:txBody>
          <a:bodyPr/>
          <a:lstStyle/>
          <a:p>
            <a:r>
              <a:rPr lang="en-US" dirty="0">
                <a:ea typeface="Calibri Light"/>
                <a:cs typeface="Calibri Light"/>
              </a:rPr>
              <a:t>Interaction</a:t>
            </a:r>
            <a:endParaRPr lang="en-US" dirty="0"/>
          </a:p>
        </p:txBody>
      </p:sp>
      <p:sp>
        <p:nvSpPr>
          <p:cNvPr id="3" name="Content Placeholder 2">
            <a:extLst>
              <a:ext uri="{FF2B5EF4-FFF2-40B4-BE49-F238E27FC236}">
                <a16:creationId xmlns:a16="http://schemas.microsoft.com/office/drawing/2014/main" id="{72DEA321-32E2-440C-635F-BBC9E0E1A05F}"/>
              </a:ext>
            </a:extLst>
          </p:cNvPr>
          <p:cNvSpPr>
            <a:spLocks noGrp="1"/>
          </p:cNvSpPr>
          <p:nvPr>
            <p:ph idx="1"/>
          </p:nvPr>
        </p:nvSpPr>
        <p:spPr/>
        <p:txBody>
          <a:bodyPr vert="horz" lIns="91440" tIns="45720" rIns="91440" bIns="45720" rtlCol="0" anchor="t">
            <a:normAutofit/>
          </a:bodyPr>
          <a:lstStyle/>
          <a:p>
            <a:r>
              <a:rPr lang="en-US" dirty="0">
                <a:ea typeface="Calibri"/>
                <a:cs typeface="Calibri"/>
              </a:rPr>
              <a:t>[Controls layout]</a:t>
            </a:r>
          </a:p>
          <a:p>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p:txBody>
      </p:sp>
    </p:spTree>
    <p:extLst>
      <p:ext uri="{BB962C8B-B14F-4D97-AF65-F5344CB8AC3E}">
        <p14:creationId xmlns:p14="http://schemas.microsoft.com/office/powerpoint/2010/main" val="122960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C688-3E4E-CD7E-94EC-2E1D4A29E39E}"/>
              </a:ext>
            </a:extLst>
          </p:cNvPr>
          <p:cNvSpPr>
            <a:spLocks noGrp="1"/>
          </p:cNvSpPr>
          <p:nvPr>
            <p:ph type="title"/>
          </p:nvPr>
        </p:nvSpPr>
        <p:spPr/>
        <p:txBody>
          <a:bodyPr/>
          <a:lstStyle/>
          <a:p>
            <a:r>
              <a:rPr lang="en-US" dirty="0">
                <a:ea typeface="Calibri Light"/>
                <a:cs typeface="Calibri Light"/>
              </a:rPr>
              <a:t>Game to Player Feedback</a:t>
            </a:r>
            <a:endParaRPr lang="en-US" dirty="0"/>
          </a:p>
        </p:txBody>
      </p:sp>
      <p:sp>
        <p:nvSpPr>
          <p:cNvPr id="3" name="Content Placeholder 2">
            <a:extLst>
              <a:ext uri="{FF2B5EF4-FFF2-40B4-BE49-F238E27FC236}">
                <a16:creationId xmlns:a16="http://schemas.microsoft.com/office/drawing/2014/main" id="{ED8FEACF-803D-4DB3-B670-9564FC82C211}"/>
              </a:ext>
            </a:extLst>
          </p:cNvPr>
          <p:cNvSpPr>
            <a:spLocks noGrp="1"/>
          </p:cNvSpPr>
          <p:nvPr>
            <p:ph idx="1"/>
          </p:nvPr>
        </p:nvSpPr>
        <p:spPr/>
        <p:txBody>
          <a:bodyPr vert="horz" lIns="91440" tIns="45720" rIns="91440" bIns="45720" rtlCol="0" anchor="t">
            <a:normAutofit/>
          </a:bodyPr>
          <a:lstStyle/>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p:txBody>
      </p:sp>
    </p:spTree>
    <p:extLst>
      <p:ext uri="{BB962C8B-B14F-4D97-AF65-F5344CB8AC3E}">
        <p14:creationId xmlns:p14="http://schemas.microsoft.com/office/powerpoint/2010/main" val="124220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p:txBody>
          <a:bodyPr/>
          <a:lstStyle/>
          <a:p>
            <a:r>
              <a:rPr lang="en-GB"/>
              <a:t>Summarise talking points:</a:t>
            </a:r>
            <a:endParaRPr lang="en-GB" dirty="0"/>
          </a:p>
        </p:txBody>
      </p:sp>
    </p:spTree>
    <p:extLst>
      <p:ext uri="{BB962C8B-B14F-4D97-AF65-F5344CB8AC3E}">
        <p14:creationId xmlns:p14="http://schemas.microsoft.com/office/powerpoint/2010/main" val="4223691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05E7-A9B8-F2BD-E262-4B557C50E013}"/>
              </a:ext>
            </a:extLst>
          </p:cNvPr>
          <p:cNvSpPr>
            <a:spLocks noGrp="1"/>
          </p:cNvSpPr>
          <p:nvPr>
            <p:ph type="title"/>
          </p:nvPr>
        </p:nvSpPr>
        <p:spPr/>
        <p:txBody>
          <a:bodyPr/>
          <a:lstStyle/>
          <a:p>
            <a:r>
              <a:rPr lang="en-US" dirty="0">
                <a:ea typeface="Calibri Light"/>
                <a:cs typeface="Calibri Light"/>
              </a:rPr>
              <a:t>Posible Questions</a:t>
            </a:r>
            <a:endParaRPr lang="en-US" dirty="0"/>
          </a:p>
        </p:txBody>
      </p:sp>
      <p:sp>
        <p:nvSpPr>
          <p:cNvPr id="3" name="Content Placeholder 2">
            <a:extLst>
              <a:ext uri="{FF2B5EF4-FFF2-40B4-BE49-F238E27FC236}">
                <a16:creationId xmlns:a16="http://schemas.microsoft.com/office/drawing/2014/main" id="{F212CEC1-CF87-87D1-0DC9-0D67F69E3BE9}"/>
              </a:ext>
            </a:extLst>
          </p:cNvPr>
          <p:cNvSpPr>
            <a:spLocks noGrp="1"/>
          </p:cNvSpPr>
          <p:nvPr>
            <p:ph idx="1"/>
          </p:nvPr>
        </p:nvSpPr>
        <p:spPr/>
        <p:txBody>
          <a:bodyPr vert="horz" lIns="91440" tIns="45720" rIns="91440" bIns="45720" rtlCol="0" anchor="t">
            <a:normAutofit/>
          </a:bodyPr>
          <a:lstStyle/>
          <a:p>
            <a:r>
              <a:rPr lang="en-US" dirty="0">
                <a:ea typeface="Calibri"/>
                <a:cs typeface="Calibri"/>
              </a:rPr>
              <a:t>How is this different from other top-downs</a:t>
            </a:r>
          </a:p>
          <a:p>
            <a:r>
              <a:rPr lang="en-US" dirty="0">
                <a:ea typeface="Calibri"/>
                <a:cs typeface="Calibri"/>
              </a:rPr>
              <a:t>How would you sell/</a:t>
            </a:r>
            <a:r>
              <a:rPr lang="en-US" dirty="0" err="1">
                <a:ea typeface="Calibri"/>
                <a:cs typeface="Calibri"/>
              </a:rPr>
              <a:t>monatise</a:t>
            </a:r>
            <a:r>
              <a:rPr lang="en-US" dirty="0">
                <a:ea typeface="Calibri"/>
                <a:cs typeface="Calibri"/>
              </a:rPr>
              <a:t>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p:txBody>
      </p:sp>
    </p:spTree>
    <p:extLst>
      <p:ext uri="{BB962C8B-B14F-4D97-AF65-F5344CB8AC3E}">
        <p14:creationId xmlns:p14="http://schemas.microsoft.com/office/powerpoint/2010/main" val="1467298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8AF1-78F1-75BB-5B5D-3673967C7AD5}"/>
              </a:ext>
            </a:extLst>
          </p:cNvPr>
          <p:cNvSpPr>
            <a:spLocks noGrp="1"/>
          </p:cNvSpPr>
          <p:nvPr>
            <p:ph type="title"/>
          </p:nvPr>
        </p:nvSpPr>
        <p:spPr/>
        <p:txBody>
          <a:bodyPr/>
          <a:lstStyle/>
          <a:p>
            <a:r>
              <a:rPr lang="en-US" dirty="0">
                <a:ea typeface="Calibri Light"/>
                <a:cs typeface="Calibri Light"/>
              </a:rPr>
              <a:t>Summary for Clash of Cos</a:t>
            </a:r>
            <a:endParaRPr lang="en-US" dirty="0"/>
          </a:p>
        </p:txBody>
      </p:sp>
      <p:sp>
        <p:nvSpPr>
          <p:cNvPr id="3" name="Content Placeholder 2">
            <a:extLst>
              <a:ext uri="{FF2B5EF4-FFF2-40B4-BE49-F238E27FC236}">
                <a16:creationId xmlns:a16="http://schemas.microsoft.com/office/drawing/2014/main" id="{09600C1F-7292-6A7E-5647-EC96EFECF5E1}"/>
              </a:ext>
            </a:extLst>
          </p:cNvPr>
          <p:cNvSpPr>
            <a:spLocks noGrp="1"/>
          </p:cNvSpPr>
          <p:nvPr>
            <p:ph idx="1"/>
          </p:nvPr>
        </p:nvSpPr>
        <p:spPr/>
        <p:txBody>
          <a:bodyPr vert="horz" lIns="91440" tIns="45720" rIns="91440" bIns="45720" rtlCol="0" anchor="t">
            <a:normAutofit/>
          </a:bodyPr>
          <a:lstStyle/>
          <a:p>
            <a:r>
              <a:rPr lang="en-US" dirty="0">
                <a:ea typeface="Calibri"/>
                <a:cs typeface="Calibri"/>
              </a:rPr>
              <a:t>Top-Down Action game</a:t>
            </a:r>
          </a:p>
          <a:p>
            <a:r>
              <a:rPr lang="en-US" dirty="0">
                <a:ea typeface="Calibri"/>
                <a:cs typeface="Calibri"/>
              </a:rPr>
              <a:t>Target Audience – 12+ gamers (silly, but skill level helps)</a:t>
            </a:r>
          </a:p>
          <a:p>
            <a:r>
              <a:rPr lang="en-US" dirty="0">
                <a:ea typeface="Calibri"/>
                <a:cs typeface="Calibri"/>
              </a:rPr>
              <a:t>For PC</a:t>
            </a:r>
          </a:p>
          <a:p>
            <a:r>
              <a:rPr lang="en-US" dirty="0">
                <a:ea typeface="Calibri"/>
                <a:cs typeface="Calibri"/>
              </a:rPr>
              <a:t>[I need to add images to slides]</a:t>
            </a:r>
          </a:p>
        </p:txBody>
      </p:sp>
    </p:spTree>
    <p:extLst>
      <p:ext uri="{BB962C8B-B14F-4D97-AF65-F5344CB8AC3E}">
        <p14:creationId xmlns:p14="http://schemas.microsoft.com/office/powerpoint/2010/main" val="364609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838200" y="1825625"/>
            <a:ext cx="6427573" cy="4351338"/>
          </a:xfrm>
        </p:spPr>
        <p:txBody>
          <a:bodyPr vert="horz" lIns="91440" tIns="45720" rIns="91440" bIns="45720" rtlCol="0" anchor="t">
            <a:normAutofit fontScale="92500" lnSpcReduction="10000"/>
          </a:bodyPr>
          <a:lstStyle/>
          <a:p>
            <a:r>
              <a:rPr lang="en-US" dirty="0">
                <a:cs typeface="Calibri"/>
              </a:rPr>
              <a:t>Fast top-down action game – Hotline Miami (we wanted to combine the balls to wall action of Hotline with the wacky physics of games like Gang Beasts)</a:t>
            </a:r>
          </a:p>
          <a:p>
            <a:r>
              <a:rPr lang="en-US" dirty="0">
                <a:cs typeface="Calibri"/>
              </a:rPr>
              <a:t>Gang Beasts (the most popular of physics fighters made it the easiest to draw inspiration from)</a:t>
            </a:r>
          </a:p>
          <a:p>
            <a:r>
              <a:rPr lang="en-US" dirty="0">
                <a:cs typeface="Calibri"/>
              </a:rPr>
              <a:t>Hades – inspired the inclusion of fake (trashy) "gods" into the narrative to appear as bosses, that due to the wacky tone of the game still give items (a combination with similarity to Isaac).</a:t>
            </a:r>
          </a:p>
        </p:txBody>
      </p:sp>
      <p:sp>
        <p:nvSpPr>
          <p:cNvPr id="4" name="TextBox 3">
            <a:extLst>
              <a:ext uri="{FF2B5EF4-FFF2-40B4-BE49-F238E27FC236}">
                <a16:creationId xmlns:a16="http://schemas.microsoft.com/office/drawing/2014/main" id="{B6FE8D96-3C3C-4B7D-0583-7CF663FFD531}"/>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93979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r>
              <a:rPr lang="en-US" dirty="0">
                <a:cs typeface="Calibri"/>
              </a:rPr>
              <a:t>hotline </a:t>
            </a:r>
            <a:r>
              <a:rPr lang="en-US" dirty="0" err="1">
                <a:cs typeface="Calibri"/>
              </a:rPr>
              <a:t>miami</a:t>
            </a:r>
            <a:r>
              <a:rPr lang="en-US" dirty="0">
                <a:cs typeface="Calibri"/>
              </a:rPr>
              <a:t> esc level design with </a:t>
            </a:r>
            <a:r>
              <a:rPr lang="en-US" dirty="0" err="1">
                <a:cs typeface="Calibri"/>
              </a:rPr>
              <a:t>realife</a:t>
            </a:r>
            <a:r>
              <a:rPr lang="en-US" dirty="0">
                <a:cs typeface="Calibri"/>
              </a:rPr>
              <a:t> environment inspiration:</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a:t>
            </a:r>
          </a:p>
          <a:p>
            <a:r>
              <a:rPr lang="en-US" dirty="0">
                <a:cs typeface="Calibri" panose="020F0502020204030204"/>
              </a:rPr>
              <a:t>Raves</a:t>
            </a:r>
          </a:p>
          <a:p>
            <a:r>
              <a:rPr lang="en-US" dirty="0">
                <a:cs typeface="Calibri" panose="020F0502020204030204"/>
              </a:rPr>
              <a:t>Storage/supply rooms</a:t>
            </a:r>
          </a:p>
          <a:p>
            <a:r>
              <a:rPr lang="en-US" dirty="0">
                <a:cs typeface="Calibri" panose="020F0502020204030204"/>
              </a:rPr>
              <a:t>(+ Gang beast influence)</a:t>
            </a: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64864A08-A193-38B0-EBF8-1AAD2D82A236}"/>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007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Bedford Hotel restaurants &amp; bars near British Museum">
            <a:extLst>
              <a:ext uri="{FF2B5EF4-FFF2-40B4-BE49-F238E27FC236}">
                <a16:creationId xmlns:a16="http://schemas.microsoft.com/office/drawing/2014/main" id="{B1EBDA43-2A4C-06C0-85DD-8289B49E0A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42" r="2" b="18455"/>
          <a:stretch/>
        </p:blipFill>
        <p:spPr bwMode="auto">
          <a:xfrm>
            <a:off x="7252072" y="1590571"/>
            <a:ext cx="4595097" cy="2250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hat is a Rave? - Guide to Raving | iHeartRaves">
            <a:extLst>
              <a:ext uri="{FF2B5EF4-FFF2-40B4-BE49-F238E27FC236}">
                <a16:creationId xmlns:a16="http://schemas.microsoft.com/office/drawing/2014/main" id="{F553666A-98C0-2612-9523-D00A06404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21" r="1" b="1"/>
          <a:stretch/>
        </p:blipFill>
        <p:spPr bwMode="auto">
          <a:xfrm>
            <a:off x="7252072" y="3245258"/>
            <a:ext cx="4262808" cy="2354039"/>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6EE270-0710-8E85-33A6-2D33C2040258}"/>
              </a:ext>
            </a:extLst>
          </p:cNvPr>
          <p:cNvSpPr>
            <a:spLocks noGrp="1"/>
          </p:cNvSpPr>
          <p:nvPr>
            <p:ph type="title"/>
          </p:nvPr>
        </p:nvSpPr>
        <p:spPr/>
        <p:txBody>
          <a:bodyPr/>
          <a:lstStyle/>
          <a:p>
            <a:r>
              <a:rPr lang="en-US" dirty="0">
                <a:ea typeface="Calibri Light"/>
                <a:cs typeface="Calibri Light"/>
              </a:rPr>
              <a:t>Overall Game Mood-board</a:t>
            </a:r>
            <a:endParaRPr lang="en-US" dirty="0"/>
          </a:p>
        </p:txBody>
      </p:sp>
      <p:pic>
        <p:nvPicPr>
          <p:cNvPr id="1028" name="Picture 4" descr="Review: Hotline Miami 2: Wrong Number - Hardcore Gamer">
            <a:extLst>
              <a:ext uri="{FF2B5EF4-FFF2-40B4-BE49-F238E27FC236}">
                <a16:creationId xmlns:a16="http://schemas.microsoft.com/office/drawing/2014/main" id="{6F985D89-DD72-7603-C8BD-DA49DBE152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742" y="2048585"/>
            <a:ext cx="4679004" cy="26319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gang beasts punch force mod">
            <a:extLst>
              <a:ext uri="{FF2B5EF4-FFF2-40B4-BE49-F238E27FC236}">
                <a16:creationId xmlns:a16="http://schemas.microsoft.com/office/drawing/2014/main" id="{460EBAAC-2119-1441-C40A-FF9693A332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1906624" y="2344758"/>
            <a:ext cx="2081716" cy="12629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D97816-452F-9F0A-15A4-701EED984EDF}"/>
              </a:ext>
            </a:extLst>
          </p:cNvPr>
          <p:cNvSpPr txBox="1"/>
          <p:nvPr/>
        </p:nvSpPr>
        <p:spPr>
          <a:xfrm>
            <a:off x="3007468" y="1547641"/>
            <a:ext cx="3307405" cy="369332"/>
          </a:xfrm>
          <a:prstGeom prst="rect">
            <a:avLst/>
          </a:prstGeom>
          <a:noFill/>
          <a:ln>
            <a:solidFill>
              <a:schemeClr val="tx1"/>
            </a:solidFill>
          </a:ln>
        </p:spPr>
        <p:txBody>
          <a:bodyPr wrap="square" rtlCol="0">
            <a:spAutoFit/>
          </a:bodyPr>
          <a:lstStyle/>
          <a:p>
            <a:r>
              <a:rPr lang="en-GB" dirty="0"/>
              <a:t>Momentum – punch – knockback</a:t>
            </a:r>
          </a:p>
        </p:txBody>
      </p:sp>
      <p:cxnSp>
        <p:nvCxnSpPr>
          <p:cNvPr id="5" name="Straight Connector 4">
            <a:extLst>
              <a:ext uri="{FF2B5EF4-FFF2-40B4-BE49-F238E27FC236}">
                <a16:creationId xmlns:a16="http://schemas.microsoft.com/office/drawing/2014/main" id="{60F093E8-BE54-179F-F67D-2E078A5230FA}"/>
              </a:ext>
            </a:extLst>
          </p:cNvPr>
          <p:cNvCxnSpPr>
            <a:cxnSpLocks/>
            <a:stCxn id="3" idx="1"/>
          </p:cNvCxnSpPr>
          <p:nvPr/>
        </p:nvCxnSpPr>
        <p:spPr>
          <a:xfrm>
            <a:off x="3007468" y="1732307"/>
            <a:ext cx="76200" cy="115286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C948BC2F-A0FA-E2C6-1B50-B8E5F8FBECEC}"/>
              </a:ext>
            </a:extLst>
          </p:cNvPr>
          <p:cNvPicPr>
            <a:picLocks noChangeAspect="1"/>
          </p:cNvPicPr>
          <p:nvPr/>
        </p:nvPicPr>
        <p:blipFill rotWithShape="1">
          <a:blip r:embed="rId6"/>
          <a:srcRect l="61266" t="5324" r="7937" b="80601"/>
          <a:stretch/>
        </p:blipFill>
        <p:spPr>
          <a:xfrm>
            <a:off x="470174" y="5175326"/>
            <a:ext cx="1014918" cy="965299"/>
          </a:xfrm>
          <a:prstGeom prst="rect">
            <a:avLst/>
          </a:prstGeom>
        </p:spPr>
      </p:pic>
      <p:pic>
        <p:nvPicPr>
          <p:cNvPr id="18" name="Picture 17">
            <a:extLst>
              <a:ext uri="{FF2B5EF4-FFF2-40B4-BE49-F238E27FC236}">
                <a16:creationId xmlns:a16="http://schemas.microsoft.com/office/drawing/2014/main" id="{37FA1707-6D61-7698-051F-3CE899F1CAD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819" b="32349" l="64525" r="89385">
                        <a14:foregroundMark x1="64804" y1="32483" x2="64804" y2="31946"/>
                        <a14:foregroundMark x1="79050" y1="23893" x2="70950" y2="23356"/>
                        <a14:foregroundMark x1="89385" y1="24027" x2="88827" y2="23624"/>
                      </a14:backgroundRemoval>
                    </a14:imgEffect>
                  </a14:imgLayer>
                </a14:imgProps>
              </a:ext>
            </a:extLst>
          </a:blip>
          <a:srcRect l="62447" t="21882" r="7937" b="66525"/>
          <a:stretch/>
        </p:blipFill>
        <p:spPr>
          <a:xfrm>
            <a:off x="3356042" y="5471506"/>
            <a:ext cx="976008" cy="795065"/>
          </a:xfrm>
          <a:prstGeom prst="rect">
            <a:avLst/>
          </a:prstGeom>
        </p:spPr>
      </p:pic>
      <p:pic>
        <p:nvPicPr>
          <p:cNvPr id="20" name="Picture 2" descr="Image result for gang beasts punch force mod">
            <a:extLst>
              <a:ext uri="{FF2B5EF4-FFF2-40B4-BE49-F238E27FC236}">
                <a16:creationId xmlns:a16="http://schemas.microsoft.com/office/drawing/2014/main" id="{0F4EF1F7-F85A-11F5-8F5A-9E59600B64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4332050" y="5175326"/>
            <a:ext cx="2081716" cy="12629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12ACE51-7938-0A84-CF49-CC39BF6386E0}"/>
              </a:ext>
            </a:extLst>
          </p:cNvPr>
          <p:cNvPicPr>
            <a:picLocks noChangeAspect="1"/>
          </p:cNvPicPr>
          <p:nvPr/>
        </p:nvPicPr>
        <p:blipFill rotWithShape="1">
          <a:blip r:embed="rId6"/>
          <a:srcRect l="61266" t="5324" r="7937" b="80601"/>
          <a:stretch/>
        </p:blipFill>
        <p:spPr>
          <a:xfrm>
            <a:off x="2030650" y="4988857"/>
            <a:ext cx="1014918" cy="965299"/>
          </a:xfrm>
          <a:prstGeom prst="rect">
            <a:avLst/>
          </a:prstGeom>
        </p:spPr>
      </p:pic>
      <p:pic>
        <p:nvPicPr>
          <p:cNvPr id="19" name="Picture 18">
            <a:extLst>
              <a:ext uri="{FF2B5EF4-FFF2-40B4-BE49-F238E27FC236}">
                <a16:creationId xmlns:a16="http://schemas.microsoft.com/office/drawing/2014/main" id="{3116B314-390B-510E-D08D-C526F6EB37D2}"/>
              </a:ext>
            </a:extLst>
          </p:cNvPr>
          <p:cNvPicPr>
            <a:picLocks noChangeAspect="1"/>
          </p:cNvPicPr>
          <p:nvPr/>
        </p:nvPicPr>
        <p:blipFill rotWithShape="1">
          <a:blip r:embed="rId6"/>
          <a:srcRect l="61266" t="5324" r="7937" b="80601"/>
          <a:stretch/>
        </p:blipFill>
        <p:spPr>
          <a:xfrm>
            <a:off x="1554808" y="5775726"/>
            <a:ext cx="1014918" cy="965299"/>
          </a:xfrm>
          <a:prstGeom prst="rect">
            <a:avLst/>
          </a:prstGeom>
        </p:spPr>
      </p:pic>
      <p:cxnSp>
        <p:nvCxnSpPr>
          <p:cNvPr id="23" name="Straight Connector 22">
            <a:extLst>
              <a:ext uri="{FF2B5EF4-FFF2-40B4-BE49-F238E27FC236}">
                <a16:creationId xmlns:a16="http://schemas.microsoft.com/office/drawing/2014/main" id="{8ECB1194-6440-0F5C-0514-7257FEC3C079}"/>
              </a:ext>
            </a:extLst>
          </p:cNvPr>
          <p:cNvCxnSpPr>
            <a:cxnSpLocks/>
          </p:cNvCxnSpPr>
          <p:nvPr/>
        </p:nvCxnSpPr>
        <p:spPr>
          <a:xfrm flipH="1">
            <a:off x="1159009" y="5230181"/>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1D4C82CB-CF1B-B9DB-F01F-096345BCA36E}"/>
              </a:ext>
            </a:extLst>
          </p:cNvPr>
          <p:cNvCxnSpPr>
            <a:cxnSpLocks/>
          </p:cNvCxnSpPr>
          <p:nvPr/>
        </p:nvCxnSpPr>
        <p:spPr>
          <a:xfrm flipH="1">
            <a:off x="3291594" y="5538900"/>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D1D1968-DDBC-EC6B-79C0-98EADE6FF195}"/>
              </a:ext>
            </a:extLst>
          </p:cNvPr>
          <p:cNvCxnSpPr>
            <a:cxnSpLocks/>
          </p:cNvCxnSpPr>
          <p:nvPr/>
        </p:nvCxnSpPr>
        <p:spPr>
          <a:xfrm flipH="1">
            <a:off x="2688479" y="6106266"/>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F7CF6D1-C401-EB7A-C871-AC51EB8F296D}"/>
              </a:ext>
            </a:extLst>
          </p:cNvPr>
          <p:cNvCxnSpPr>
            <a:cxnSpLocks/>
          </p:cNvCxnSpPr>
          <p:nvPr/>
        </p:nvCxnSpPr>
        <p:spPr>
          <a:xfrm flipH="1" flipV="1">
            <a:off x="2842097" y="6465114"/>
            <a:ext cx="284124" cy="123801"/>
          </a:xfrm>
          <a:prstGeom prst="line">
            <a:avLst/>
          </a:prstGeom>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52F6F498-1643-B9E4-144F-88C59AF3DC15}"/>
              </a:ext>
            </a:extLst>
          </p:cNvPr>
          <p:cNvGrpSpPr/>
          <p:nvPr/>
        </p:nvGrpSpPr>
        <p:grpSpPr>
          <a:xfrm rot="18461864">
            <a:off x="5811970" y="4568844"/>
            <a:ext cx="685189" cy="482649"/>
            <a:chOff x="5811970" y="4568844"/>
            <a:chExt cx="685189" cy="482649"/>
          </a:xfrm>
        </p:grpSpPr>
        <p:cxnSp>
          <p:nvCxnSpPr>
            <p:cNvPr id="30" name="Straight Connector 29">
              <a:extLst>
                <a:ext uri="{FF2B5EF4-FFF2-40B4-BE49-F238E27FC236}">
                  <a16:creationId xmlns:a16="http://schemas.microsoft.com/office/drawing/2014/main" id="{D0639C47-226D-7DDD-AAD1-20828C960990}"/>
                </a:ext>
              </a:extLst>
            </p:cNvPr>
            <p:cNvCxnSpPr>
              <a:cxnSpLocks/>
            </p:cNvCxnSpPr>
            <p:nvPr/>
          </p:nvCxnSpPr>
          <p:spPr>
            <a:xfrm flipH="1">
              <a:off x="5877531" y="4712406"/>
              <a:ext cx="536235" cy="19552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6DEBD888-8B8E-C467-C6CF-B715B7E7AEA8}"/>
                </a:ext>
              </a:extLst>
            </p:cNvPr>
            <p:cNvCxnSpPr>
              <a:cxnSpLocks/>
            </p:cNvCxnSpPr>
            <p:nvPr/>
          </p:nvCxnSpPr>
          <p:spPr>
            <a:xfrm flipH="1">
              <a:off x="5995884" y="4568844"/>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6200B1E-3569-115F-F8AA-FDCCD3931035}"/>
                </a:ext>
              </a:extLst>
            </p:cNvPr>
            <p:cNvCxnSpPr>
              <a:cxnSpLocks/>
            </p:cNvCxnSpPr>
            <p:nvPr/>
          </p:nvCxnSpPr>
          <p:spPr>
            <a:xfrm flipH="1" flipV="1">
              <a:off x="5834670" y="476152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7B0D5436-274D-1CCB-9734-BD34DB4494CB}"/>
                </a:ext>
              </a:extLst>
            </p:cNvPr>
            <p:cNvCxnSpPr>
              <a:cxnSpLocks/>
            </p:cNvCxnSpPr>
            <p:nvPr/>
          </p:nvCxnSpPr>
          <p:spPr>
            <a:xfrm flipH="1" flipV="1">
              <a:off x="6434541" y="477773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9B0B72F7-0D98-8713-5FDA-142E5CD9E90E}"/>
                </a:ext>
              </a:extLst>
            </p:cNvPr>
            <p:cNvCxnSpPr>
              <a:cxnSpLocks/>
            </p:cNvCxnSpPr>
            <p:nvPr/>
          </p:nvCxnSpPr>
          <p:spPr>
            <a:xfrm flipH="1" flipV="1">
              <a:off x="6479937" y="464803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86FDBC91-3B0B-6709-7693-CE2BB20EF62A}"/>
                </a:ext>
              </a:extLst>
            </p:cNvPr>
            <p:cNvCxnSpPr>
              <a:cxnSpLocks/>
            </p:cNvCxnSpPr>
            <p:nvPr/>
          </p:nvCxnSpPr>
          <p:spPr>
            <a:xfrm flipH="1" flipV="1">
              <a:off x="5811970" y="483610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955A68F2-77E7-EC4F-6E6E-C110EF17690B}"/>
              </a:ext>
            </a:extLst>
          </p:cNvPr>
          <p:cNvGrpSpPr/>
          <p:nvPr/>
        </p:nvGrpSpPr>
        <p:grpSpPr>
          <a:xfrm>
            <a:off x="3581398" y="5343186"/>
            <a:ext cx="285945" cy="77185"/>
            <a:chOff x="3581398" y="5343186"/>
            <a:chExt cx="285945" cy="77185"/>
          </a:xfrm>
        </p:grpSpPr>
        <p:cxnSp>
          <p:nvCxnSpPr>
            <p:cNvPr id="46" name="Straight Connector 45">
              <a:extLst>
                <a:ext uri="{FF2B5EF4-FFF2-40B4-BE49-F238E27FC236}">
                  <a16:creationId xmlns:a16="http://schemas.microsoft.com/office/drawing/2014/main" id="{785FEC32-C9D0-C5D3-2D28-29554E0B0E49}"/>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86A1070-01F6-0B25-AC55-ED2E7B0A7BD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1" name="Group 50">
            <a:extLst>
              <a:ext uri="{FF2B5EF4-FFF2-40B4-BE49-F238E27FC236}">
                <a16:creationId xmlns:a16="http://schemas.microsoft.com/office/drawing/2014/main" id="{CE1CC6B9-13A0-62E7-C18D-167331708DDB}"/>
              </a:ext>
            </a:extLst>
          </p:cNvPr>
          <p:cNvGrpSpPr/>
          <p:nvPr/>
        </p:nvGrpSpPr>
        <p:grpSpPr>
          <a:xfrm>
            <a:off x="3179320" y="6030608"/>
            <a:ext cx="285945" cy="77185"/>
            <a:chOff x="3581398" y="5343186"/>
            <a:chExt cx="285945" cy="77185"/>
          </a:xfrm>
        </p:grpSpPr>
        <p:cxnSp>
          <p:nvCxnSpPr>
            <p:cNvPr id="52" name="Straight Connector 51">
              <a:extLst>
                <a:ext uri="{FF2B5EF4-FFF2-40B4-BE49-F238E27FC236}">
                  <a16:creationId xmlns:a16="http://schemas.microsoft.com/office/drawing/2014/main" id="{2E215AF2-05D1-E1C9-3E38-F58ACDAA951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F3A7E136-D36B-B6A5-6B61-6C9804992B7A}"/>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4" name="Group 53">
            <a:extLst>
              <a:ext uri="{FF2B5EF4-FFF2-40B4-BE49-F238E27FC236}">
                <a16:creationId xmlns:a16="http://schemas.microsoft.com/office/drawing/2014/main" id="{127C5CE8-6E94-81DE-251D-6BC98EC07DD4}"/>
              </a:ext>
            </a:extLst>
          </p:cNvPr>
          <p:cNvGrpSpPr/>
          <p:nvPr/>
        </p:nvGrpSpPr>
        <p:grpSpPr>
          <a:xfrm>
            <a:off x="1347275" y="6221915"/>
            <a:ext cx="285945" cy="77185"/>
            <a:chOff x="3581398" y="5343186"/>
            <a:chExt cx="285945" cy="77185"/>
          </a:xfrm>
        </p:grpSpPr>
        <p:cxnSp>
          <p:nvCxnSpPr>
            <p:cNvPr id="55" name="Straight Connector 54">
              <a:extLst>
                <a:ext uri="{FF2B5EF4-FFF2-40B4-BE49-F238E27FC236}">
                  <a16:creationId xmlns:a16="http://schemas.microsoft.com/office/drawing/2014/main" id="{9C5C3954-14CE-E3BA-0D62-57B795CAACEA}"/>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0DCB4744-A2DB-70B4-0C2E-4595FC12981B}"/>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923C4E31-FE1B-B604-5C23-6364F270F914}"/>
              </a:ext>
            </a:extLst>
          </p:cNvPr>
          <p:cNvGrpSpPr/>
          <p:nvPr/>
        </p:nvGrpSpPr>
        <p:grpSpPr>
          <a:xfrm>
            <a:off x="264261" y="5635007"/>
            <a:ext cx="285945" cy="77185"/>
            <a:chOff x="3581398" y="5343186"/>
            <a:chExt cx="285945" cy="77185"/>
          </a:xfrm>
        </p:grpSpPr>
        <p:cxnSp>
          <p:nvCxnSpPr>
            <p:cNvPr id="58" name="Straight Connector 57">
              <a:extLst>
                <a:ext uri="{FF2B5EF4-FFF2-40B4-BE49-F238E27FC236}">
                  <a16:creationId xmlns:a16="http://schemas.microsoft.com/office/drawing/2014/main" id="{EF999F97-DCB4-5F68-CBC9-AA511AAC3052}"/>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E7BB1C32-E1B4-C5D3-7AE5-DC0086816ED6}"/>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5C51FD99-E240-01D1-2701-C30622A31C8A}"/>
              </a:ext>
            </a:extLst>
          </p:cNvPr>
          <p:cNvGrpSpPr/>
          <p:nvPr/>
        </p:nvGrpSpPr>
        <p:grpSpPr>
          <a:xfrm>
            <a:off x="815497" y="5271837"/>
            <a:ext cx="285945" cy="77185"/>
            <a:chOff x="3581398" y="5343186"/>
            <a:chExt cx="285945" cy="77185"/>
          </a:xfrm>
        </p:grpSpPr>
        <p:cxnSp>
          <p:nvCxnSpPr>
            <p:cNvPr id="61" name="Straight Connector 60">
              <a:extLst>
                <a:ext uri="{FF2B5EF4-FFF2-40B4-BE49-F238E27FC236}">
                  <a16:creationId xmlns:a16="http://schemas.microsoft.com/office/drawing/2014/main" id="{174CE820-112C-60C8-B42D-EDE878FC620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F75850B1-0AB2-7114-2F46-3E93D567DD4D}"/>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63" name="Group 62">
            <a:extLst>
              <a:ext uri="{FF2B5EF4-FFF2-40B4-BE49-F238E27FC236}">
                <a16:creationId xmlns:a16="http://schemas.microsoft.com/office/drawing/2014/main" id="{9BBCE777-7587-BE87-B9C5-AAE1472436C0}"/>
              </a:ext>
            </a:extLst>
          </p:cNvPr>
          <p:cNvGrpSpPr/>
          <p:nvPr/>
        </p:nvGrpSpPr>
        <p:grpSpPr>
          <a:xfrm>
            <a:off x="2427049" y="5064312"/>
            <a:ext cx="285945" cy="77185"/>
            <a:chOff x="3581398" y="5343186"/>
            <a:chExt cx="285945" cy="77185"/>
          </a:xfrm>
        </p:grpSpPr>
        <p:cxnSp>
          <p:nvCxnSpPr>
            <p:cNvPr id="1024" name="Straight Connector 1023">
              <a:extLst>
                <a:ext uri="{FF2B5EF4-FFF2-40B4-BE49-F238E27FC236}">
                  <a16:creationId xmlns:a16="http://schemas.microsoft.com/office/drawing/2014/main" id="{EE837174-23DA-3B27-3DD0-17DFA8D09715}"/>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25" name="Straight Connector 1024">
              <a:extLst>
                <a:ext uri="{FF2B5EF4-FFF2-40B4-BE49-F238E27FC236}">
                  <a16:creationId xmlns:a16="http://schemas.microsoft.com/office/drawing/2014/main" id="{5E04EE26-D362-E066-D777-81056C39057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27" name="Group 1026">
            <a:extLst>
              <a:ext uri="{FF2B5EF4-FFF2-40B4-BE49-F238E27FC236}">
                <a16:creationId xmlns:a16="http://schemas.microsoft.com/office/drawing/2014/main" id="{F64DE0D4-950D-30B3-0537-A08AD48595C6}"/>
              </a:ext>
            </a:extLst>
          </p:cNvPr>
          <p:cNvGrpSpPr/>
          <p:nvPr/>
        </p:nvGrpSpPr>
        <p:grpSpPr>
          <a:xfrm>
            <a:off x="4836270" y="5401540"/>
            <a:ext cx="285945" cy="77185"/>
            <a:chOff x="3581398" y="5343186"/>
            <a:chExt cx="285945" cy="77185"/>
          </a:xfrm>
        </p:grpSpPr>
        <p:cxnSp>
          <p:nvCxnSpPr>
            <p:cNvPr id="1029" name="Straight Connector 1028">
              <a:extLst>
                <a:ext uri="{FF2B5EF4-FFF2-40B4-BE49-F238E27FC236}">
                  <a16:creationId xmlns:a16="http://schemas.microsoft.com/office/drawing/2014/main" id="{D7655EB8-ABC0-CA63-5FC6-C63A150B035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0" name="Straight Connector 1029">
              <a:extLst>
                <a:ext uri="{FF2B5EF4-FFF2-40B4-BE49-F238E27FC236}">
                  <a16:creationId xmlns:a16="http://schemas.microsoft.com/office/drawing/2014/main" id="{FDB4E5C1-44AA-6EE7-7FC0-A9055F2E32DF}"/>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1" name="Group 1030">
            <a:extLst>
              <a:ext uri="{FF2B5EF4-FFF2-40B4-BE49-F238E27FC236}">
                <a16:creationId xmlns:a16="http://schemas.microsoft.com/office/drawing/2014/main" id="{7A11FA4E-89FB-5506-1A52-94CD94857F78}"/>
              </a:ext>
            </a:extLst>
          </p:cNvPr>
          <p:cNvGrpSpPr/>
          <p:nvPr/>
        </p:nvGrpSpPr>
        <p:grpSpPr>
          <a:xfrm>
            <a:off x="5426415" y="5427481"/>
            <a:ext cx="285945" cy="77185"/>
            <a:chOff x="3581398" y="5343186"/>
            <a:chExt cx="285945" cy="77185"/>
          </a:xfrm>
        </p:grpSpPr>
        <p:cxnSp>
          <p:nvCxnSpPr>
            <p:cNvPr id="1032" name="Straight Connector 1031">
              <a:extLst>
                <a:ext uri="{FF2B5EF4-FFF2-40B4-BE49-F238E27FC236}">
                  <a16:creationId xmlns:a16="http://schemas.microsoft.com/office/drawing/2014/main" id="{FA90AC63-68E2-D78B-5E7C-290505A95829}"/>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3" name="Straight Connector 1032">
              <a:extLst>
                <a:ext uri="{FF2B5EF4-FFF2-40B4-BE49-F238E27FC236}">
                  <a16:creationId xmlns:a16="http://schemas.microsoft.com/office/drawing/2014/main" id="{16D49E55-4894-E3FD-49C6-C81B3575458D}"/>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4" name="Group 1033">
            <a:extLst>
              <a:ext uri="{FF2B5EF4-FFF2-40B4-BE49-F238E27FC236}">
                <a16:creationId xmlns:a16="http://schemas.microsoft.com/office/drawing/2014/main" id="{6C48954D-8ACE-53A0-4275-8594121E5CDE}"/>
              </a:ext>
            </a:extLst>
          </p:cNvPr>
          <p:cNvGrpSpPr/>
          <p:nvPr/>
        </p:nvGrpSpPr>
        <p:grpSpPr>
          <a:xfrm>
            <a:off x="4353128" y="6056539"/>
            <a:ext cx="285945" cy="77185"/>
            <a:chOff x="3581398" y="5343186"/>
            <a:chExt cx="285945" cy="77185"/>
          </a:xfrm>
        </p:grpSpPr>
        <p:cxnSp>
          <p:nvCxnSpPr>
            <p:cNvPr id="1035" name="Straight Connector 1034">
              <a:extLst>
                <a:ext uri="{FF2B5EF4-FFF2-40B4-BE49-F238E27FC236}">
                  <a16:creationId xmlns:a16="http://schemas.microsoft.com/office/drawing/2014/main" id="{D1130077-752B-2C29-A98D-0EE5D4AE690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6" name="Straight Connector 1035">
              <a:extLst>
                <a:ext uri="{FF2B5EF4-FFF2-40B4-BE49-F238E27FC236}">
                  <a16:creationId xmlns:a16="http://schemas.microsoft.com/office/drawing/2014/main" id="{7E00F46F-0E17-7CC2-37AB-1FAACB42BB3F}"/>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7" name="Group 1036">
            <a:extLst>
              <a:ext uri="{FF2B5EF4-FFF2-40B4-BE49-F238E27FC236}">
                <a16:creationId xmlns:a16="http://schemas.microsoft.com/office/drawing/2014/main" id="{7697B43E-A46D-C7CA-9C56-AA7A0636BD68}"/>
              </a:ext>
            </a:extLst>
          </p:cNvPr>
          <p:cNvGrpSpPr/>
          <p:nvPr/>
        </p:nvGrpSpPr>
        <p:grpSpPr>
          <a:xfrm>
            <a:off x="1937423" y="5849016"/>
            <a:ext cx="285945" cy="77185"/>
            <a:chOff x="3581398" y="5343186"/>
            <a:chExt cx="285945" cy="77185"/>
          </a:xfrm>
        </p:grpSpPr>
        <p:cxnSp>
          <p:nvCxnSpPr>
            <p:cNvPr id="1038" name="Straight Connector 1037">
              <a:extLst>
                <a:ext uri="{FF2B5EF4-FFF2-40B4-BE49-F238E27FC236}">
                  <a16:creationId xmlns:a16="http://schemas.microsoft.com/office/drawing/2014/main" id="{ACBBA7FC-0607-07B6-1D97-319ABEE6AB2B}"/>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9" name="Straight Connector 1038">
              <a:extLst>
                <a:ext uri="{FF2B5EF4-FFF2-40B4-BE49-F238E27FC236}">
                  <a16:creationId xmlns:a16="http://schemas.microsoft.com/office/drawing/2014/main" id="{35D90F70-381A-C4A6-9952-217FF90D6585}"/>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40" name="Group 1039">
            <a:extLst>
              <a:ext uri="{FF2B5EF4-FFF2-40B4-BE49-F238E27FC236}">
                <a16:creationId xmlns:a16="http://schemas.microsoft.com/office/drawing/2014/main" id="{614BCFBE-98BE-15D3-B109-DAF0417199D0}"/>
              </a:ext>
            </a:extLst>
          </p:cNvPr>
          <p:cNvGrpSpPr/>
          <p:nvPr/>
        </p:nvGrpSpPr>
        <p:grpSpPr>
          <a:xfrm>
            <a:off x="1836910" y="5437209"/>
            <a:ext cx="285945" cy="77185"/>
            <a:chOff x="3581398" y="5343186"/>
            <a:chExt cx="285945" cy="77185"/>
          </a:xfrm>
        </p:grpSpPr>
        <p:cxnSp>
          <p:nvCxnSpPr>
            <p:cNvPr id="1041" name="Straight Connector 1040">
              <a:extLst>
                <a:ext uri="{FF2B5EF4-FFF2-40B4-BE49-F238E27FC236}">
                  <a16:creationId xmlns:a16="http://schemas.microsoft.com/office/drawing/2014/main" id="{9DA70BFF-06C3-692F-B67E-6DABEC17D167}"/>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42" name="Straight Connector 1041">
              <a:extLst>
                <a:ext uri="{FF2B5EF4-FFF2-40B4-BE49-F238E27FC236}">
                  <a16:creationId xmlns:a16="http://schemas.microsoft.com/office/drawing/2014/main" id="{4C2927D2-3567-2BA0-52EA-6B4777476DF1}"/>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sp>
        <p:nvSpPr>
          <p:cNvPr id="1043" name="Rectangle 1042">
            <a:extLst>
              <a:ext uri="{FF2B5EF4-FFF2-40B4-BE49-F238E27FC236}">
                <a16:creationId xmlns:a16="http://schemas.microsoft.com/office/drawing/2014/main" id="{212508C6-37AF-8BD7-D6F0-504BFDDE8130}"/>
              </a:ext>
            </a:extLst>
          </p:cNvPr>
          <p:cNvSpPr/>
          <p:nvPr/>
        </p:nvSpPr>
        <p:spPr>
          <a:xfrm>
            <a:off x="10090825" y="6293255"/>
            <a:ext cx="2101175" cy="398828"/>
          </a:xfrm>
          <a:prstGeom prst="rect">
            <a:avLst/>
          </a:prstGeom>
          <a:solidFill>
            <a:srgbClr val="AB0C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6A6A473-54F2-F113-B7D2-1FBF411852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049" r="-5" b="5734"/>
          <a:stretch/>
        </p:blipFill>
        <p:spPr bwMode="auto">
          <a:xfrm>
            <a:off x="5168210" y="218649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42 Festival Accessories, Gear &amp; Must Haves To Bring To a Rave">
            <a:extLst>
              <a:ext uri="{FF2B5EF4-FFF2-40B4-BE49-F238E27FC236}">
                <a16:creationId xmlns:a16="http://schemas.microsoft.com/office/drawing/2014/main" id="{74104CD4-19E2-98FE-18C5-859DF9183DA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7511" r="2" b="9114"/>
          <a:stretch/>
        </p:blipFill>
        <p:spPr bwMode="auto">
          <a:xfrm>
            <a:off x="8823691" y="4633210"/>
            <a:ext cx="3243681" cy="15887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9219C9-9666-3ACC-1CC8-97C1E3175CE0}"/>
              </a:ext>
            </a:extLst>
          </p:cNvPr>
          <p:cNvSpPr txBox="1"/>
          <p:nvPr/>
        </p:nvSpPr>
        <p:spPr>
          <a:xfrm>
            <a:off x="6559529" y="5929868"/>
            <a:ext cx="2264162" cy="646331"/>
          </a:xfrm>
          <a:prstGeom prst="rect">
            <a:avLst/>
          </a:prstGeom>
          <a:noFill/>
          <a:ln>
            <a:solidFill>
              <a:schemeClr val="tx1"/>
            </a:solidFill>
          </a:ln>
        </p:spPr>
        <p:txBody>
          <a:bodyPr wrap="square" rtlCol="0">
            <a:spAutoFit/>
          </a:bodyPr>
          <a:lstStyle/>
          <a:p>
            <a:r>
              <a:rPr lang="en-GB" dirty="0"/>
              <a:t>Empty hotel turned (rave/show) fight club</a:t>
            </a:r>
          </a:p>
        </p:txBody>
      </p:sp>
      <p:cxnSp>
        <p:nvCxnSpPr>
          <p:cNvPr id="12" name="Straight Connector 11">
            <a:extLst>
              <a:ext uri="{FF2B5EF4-FFF2-40B4-BE49-F238E27FC236}">
                <a16:creationId xmlns:a16="http://schemas.microsoft.com/office/drawing/2014/main" id="{DDBCFDF5-02F7-AAB3-FBCB-18E8E5883CF3}"/>
              </a:ext>
            </a:extLst>
          </p:cNvPr>
          <p:cNvCxnSpPr>
            <a:cxnSpLocks/>
            <a:stCxn id="11" idx="0"/>
          </p:cNvCxnSpPr>
          <p:nvPr/>
        </p:nvCxnSpPr>
        <p:spPr>
          <a:xfrm flipV="1">
            <a:off x="7691610" y="5657975"/>
            <a:ext cx="293775" cy="271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68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84AE-05D9-3F9A-AD82-A30FF48775C2}"/>
              </a:ext>
            </a:extLst>
          </p:cNvPr>
          <p:cNvSpPr>
            <a:spLocks noGrp="1"/>
          </p:cNvSpPr>
          <p:nvPr>
            <p:ph type="title"/>
          </p:nvPr>
        </p:nvSpPr>
        <p:spPr/>
        <p:txBody>
          <a:bodyPr/>
          <a:lstStyle/>
          <a:p>
            <a:r>
              <a:rPr lang="en-US" dirty="0">
                <a:ea typeface="Calibri Light"/>
                <a:cs typeface="Calibri Light"/>
              </a:rPr>
              <a:t>Narrative Context</a:t>
            </a:r>
            <a:endParaRPr lang="en-US" dirty="0"/>
          </a:p>
        </p:txBody>
      </p:sp>
      <p:sp>
        <p:nvSpPr>
          <p:cNvPr id="3" name="Content Placeholder 2">
            <a:extLst>
              <a:ext uri="{FF2B5EF4-FFF2-40B4-BE49-F238E27FC236}">
                <a16:creationId xmlns:a16="http://schemas.microsoft.com/office/drawing/2014/main" id="{4EB0BC23-40E5-53AE-0D11-D2AEAF6EBCAF}"/>
              </a:ext>
            </a:extLst>
          </p:cNvPr>
          <p:cNvSpPr>
            <a:spLocks noGrp="1"/>
          </p:cNvSpPr>
          <p:nvPr>
            <p:ph idx="1"/>
          </p:nvPr>
        </p:nvSpPr>
        <p:spPr/>
        <p:txBody>
          <a:bodyPr vert="horz" lIns="91440" tIns="45720" rIns="91440" bIns="45720" rtlCol="0" anchor="t">
            <a:normAutofit/>
          </a:bodyPr>
          <a:lstStyle/>
          <a:p>
            <a:r>
              <a:rPr lang="en-US" dirty="0">
                <a:ea typeface="Calibri"/>
                <a:cs typeface="Calibri"/>
              </a:rPr>
              <a:t>This is a show</a:t>
            </a:r>
          </a:p>
          <a:p>
            <a:r>
              <a:rPr lang="en-US" dirty="0">
                <a:ea typeface="Calibri"/>
                <a:cs typeface="Calibri"/>
              </a:rPr>
              <a:t>Ran by enthusiasts with time to spare</a:t>
            </a:r>
          </a:p>
          <a:p>
            <a:r>
              <a:rPr lang="en-US" dirty="0">
                <a:ea typeface="Calibri"/>
                <a:cs typeface="Calibri"/>
              </a:rPr>
              <a:t>they wear costumes in which they fight each other for entertainment</a:t>
            </a:r>
          </a:p>
          <a:p>
            <a:r>
              <a:rPr lang="en-US" dirty="0">
                <a:cs typeface="Calibri"/>
              </a:rPr>
              <a:t>The most prolific of contestants got to claim a popular character and space for themselves</a:t>
            </a:r>
          </a:p>
        </p:txBody>
      </p:sp>
      <p:sp>
        <p:nvSpPr>
          <p:cNvPr id="4" name="TextBox 3">
            <a:extLst>
              <a:ext uri="{FF2B5EF4-FFF2-40B4-BE49-F238E27FC236}">
                <a16:creationId xmlns:a16="http://schemas.microsoft.com/office/drawing/2014/main" id="{6C973B1E-F3C5-66E6-FD64-86F6457BDA97}"/>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6421679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671</TotalTime>
  <Words>1875</Words>
  <Application>Microsoft Office PowerPoint</Application>
  <PresentationFormat>Widescreen</PresentationFormat>
  <Paragraphs>135</Paragraphs>
  <Slides>30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Clash of Cos</vt:lpstr>
      <vt:lpstr>Team Introduction</vt:lpstr>
      <vt:lpstr>Overview of Presentation</vt:lpstr>
      <vt:lpstr>Summary for Clash of Cos</vt:lpstr>
      <vt:lpstr>Research and Inspiration</vt:lpstr>
      <vt:lpstr>Genre Inspiration Mash</vt:lpstr>
      <vt:lpstr>Environment Inspiration</vt:lpstr>
      <vt:lpstr>Overall Game Mood-board</vt:lpstr>
      <vt:lpstr>Narrative Context</vt:lpstr>
      <vt:lpstr>Mechanics and Gameplay</vt:lpstr>
      <vt:lpstr>Gameplay Mood-board/Video/Example</vt:lpstr>
      <vt:lpstr>Core Gameplay</vt:lpstr>
      <vt:lpstr>Core Gameplay Inspiration and Design</vt:lpstr>
      <vt:lpstr>Core Gameplay Implementation &amp; Research</vt:lpstr>
      <vt:lpstr>Knock back Design</vt:lpstr>
      <vt:lpstr>Knock back Implementation &amp; Research</vt:lpstr>
      <vt:lpstr>Level Designs</vt:lpstr>
      <vt:lpstr>Tutorial Level Implementation &amp; Research</vt:lpstr>
      <vt:lpstr>Level 1 Implementation &amp; Research</vt:lpstr>
      <vt:lpstr>Improvements we would Implement</vt:lpstr>
      <vt:lpstr>Variety</vt:lpstr>
      <vt:lpstr>Equipment Mechanic</vt:lpstr>
      <vt:lpstr>Area Claiming Mechanic</vt:lpstr>
      <vt:lpstr>Costumes</vt:lpstr>
      <vt:lpstr>Implementation that requires Polish</vt:lpstr>
      <vt:lpstr>How our teamwork could improve</vt:lpstr>
      <vt:lpstr>Interaction</vt:lpstr>
      <vt:lpstr>Game to Player Feedback</vt:lpstr>
      <vt:lpstr>Questions</vt:lpstr>
      <vt:lpstr>Posible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ASHALL, CHARLIE (Student)</cp:lastModifiedBy>
  <cp:revision>639</cp:revision>
  <dcterms:created xsi:type="dcterms:W3CDTF">2023-10-04T22:26:33Z</dcterms:created>
  <dcterms:modified xsi:type="dcterms:W3CDTF">2023-12-04T16:35:37Z</dcterms:modified>
</cp:coreProperties>
</file>